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93" r:id="rId3"/>
    <p:sldId id="267" r:id="rId4"/>
    <p:sldId id="268" r:id="rId5"/>
    <p:sldId id="257" r:id="rId6"/>
    <p:sldId id="261" r:id="rId7"/>
    <p:sldId id="263" r:id="rId8"/>
    <p:sldId id="258" r:id="rId9"/>
    <p:sldId id="269" r:id="rId10"/>
    <p:sldId id="270" r:id="rId11"/>
    <p:sldId id="289" r:id="rId12"/>
    <p:sldId id="290" r:id="rId13"/>
    <p:sldId id="291" r:id="rId14"/>
    <p:sldId id="262" r:id="rId15"/>
    <p:sldId id="266" r:id="rId16"/>
    <p:sldId id="271" r:id="rId17"/>
    <p:sldId id="265" r:id="rId18"/>
    <p:sldId id="272" r:id="rId19"/>
    <p:sldId id="273" r:id="rId20"/>
    <p:sldId id="275" r:id="rId21"/>
    <p:sldId id="292" r:id="rId22"/>
    <p:sldId id="274" r:id="rId23"/>
    <p:sldId id="276" r:id="rId24"/>
    <p:sldId id="277" r:id="rId25"/>
    <p:sldId id="278" r:id="rId26"/>
    <p:sldId id="264" r:id="rId27"/>
    <p:sldId id="279" r:id="rId28"/>
    <p:sldId id="280" r:id="rId29"/>
    <p:sldId id="282" r:id="rId30"/>
    <p:sldId id="281" r:id="rId31"/>
    <p:sldId id="283" r:id="rId32"/>
    <p:sldId id="284" r:id="rId33"/>
    <p:sldId id="285" r:id="rId34"/>
    <p:sldId id="286" r:id="rId35"/>
    <p:sldId id="288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204449380270486E-2"/>
          <c:y val="3.4886157690618605E-2"/>
          <c:w val="0.90258466503447876"/>
          <c:h val="0.81072400121233867"/>
        </c:manualLayout>
      </c:layout>
      <c:lineChart>
        <c:grouping val="standard"/>
        <c:varyColors val="0"/>
        <c:ser>
          <c:idx val="0"/>
          <c:order val="0"/>
          <c:tx>
            <c:strRef>
              <c:f>Sheet8!$C$152</c:f>
              <c:strCache>
                <c:ptCount val="1"/>
                <c:pt idx="0">
                  <c:v>Intervention</c:v>
                </c:pt>
              </c:strCache>
            </c:strRef>
          </c:tx>
          <c:marker>
            <c:symbol val="none"/>
          </c:marker>
          <c:dPt>
            <c:idx val="1"/>
            <c:bubble3D val="0"/>
            <c:spPr>
              <a:ln w="31750"/>
            </c:spPr>
          </c:dPt>
          <c:dLbls>
            <c:dLbl>
              <c:idx val="0"/>
              <c:layout>
                <c:manualLayout>
                  <c:x val="-5.8307189882243801E-2"/>
                  <c:y val="4.1189937287509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7021927324390131E-2"/>
                  <c:y val="-5.2173920564178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de-DE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Sheet8!$D$151:$E$151</c:f>
              <c:strCache>
                <c:ptCount val="2"/>
                <c:pt idx="0">
                  <c:v>Baseline</c:v>
                </c:pt>
                <c:pt idx="1">
                  <c:v>Endline</c:v>
                </c:pt>
              </c:strCache>
            </c:strRef>
          </c:cat>
          <c:val>
            <c:numRef>
              <c:f>Sheet8!$D$152:$E$152</c:f>
              <c:numCache>
                <c:formatCode>0.0%</c:formatCode>
                <c:ptCount val="2"/>
                <c:pt idx="0">
                  <c:v>8.3182093163944343E-2</c:v>
                </c:pt>
                <c:pt idx="1">
                  <c:v>0.5200381679389311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Sheet8!$C$153</c:f>
              <c:strCache>
                <c:ptCount val="1"/>
                <c:pt idx="0">
                  <c:v>Control</c:v>
                </c:pt>
              </c:strCache>
            </c:strRef>
          </c:tx>
          <c:spPr>
            <a:ln w="31750"/>
          </c:spPr>
          <c:marker>
            <c:symbol val="none"/>
          </c:marker>
          <c:dLbls>
            <c:dLbl>
              <c:idx val="0"/>
              <c:layout>
                <c:manualLayout>
                  <c:x val="-5.6426312789268143E-2"/>
                  <c:y val="-4.66819289258442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1379296045463324E-2"/>
                  <c:y val="5.4919916383346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de-DE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Sheet8!$D$151:$E$151</c:f>
              <c:strCache>
                <c:ptCount val="2"/>
                <c:pt idx="0">
                  <c:v>Baseline</c:v>
                </c:pt>
                <c:pt idx="1">
                  <c:v>Endline</c:v>
                </c:pt>
              </c:strCache>
            </c:strRef>
          </c:cat>
          <c:val>
            <c:numRef>
              <c:f>Sheet8!$D$153:$E$153</c:f>
              <c:numCache>
                <c:formatCode>0.0%</c:formatCode>
                <c:ptCount val="2"/>
                <c:pt idx="0">
                  <c:v>0.11815220610008886</c:v>
                </c:pt>
                <c:pt idx="1">
                  <c:v>0.42645413870246102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427584"/>
        <c:axId val="133429120"/>
      </c:lineChart>
      <c:catAx>
        <c:axId val="133427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de-DE"/>
            </a:pPr>
            <a:endParaRPr lang="en-US"/>
          </a:p>
        </c:txPr>
        <c:crossAx val="133429120"/>
        <c:crosses val="autoZero"/>
        <c:auto val="1"/>
        <c:lblAlgn val="ctr"/>
        <c:lblOffset val="100"/>
        <c:noMultiLvlLbl val="0"/>
      </c:catAx>
      <c:valAx>
        <c:axId val="133429120"/>
        <c:scaling>
          <c:orientation val="minMax"/>
          <c:max val="0.60000000000000031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de-DE"/>
            </a:pPr>
            <a:endParaRPr lang="en-US"/>
          </a:p>
        </c:txPr>
        <c:crossAx val="1334275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5023994511985733E-2"/>
          <c:y val="0.93386842052915142"/>
          <c:w val="0.91321218411446725"/>
          <c:h val="4.9655604555844904E-2"/>
        </c:manualLayout>
      </c:layout>
      <c:overlay val="0"/>
      <c:txPr>
        <a:bodyPr/>
        <a:lstStyle/>
        <a:p>
          <a:pPr>
            <a:defRPr lang="de-DE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0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76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7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5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31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75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1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6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57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0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08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732F7-35CE-4A68-A4CA-3D64DA5DE20F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5B96D-5D06-4CE9-8E79-C025C28D8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2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4923805"/>
            <a:ext cx="1813159" cy="1060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369" y="4976557"/>
            <a:ext cx="3016095" cy="111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32541"/>
            <a:ext cx="1368152" cy="119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4" y="620688"/>
            <a:ext cx="82089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/>
              <a:t>DISSEMINATION OF THE </a:t>
            </a:r>
          </a:p>
          <a:p>
            <a:pPr algn="ctr"/>
            <a:r>
              <a:rPr lang="en-GB" sz="5400" b="1" dirty="0" smtClean="0"/>
              <a:t>ORS &amp; ZINC STUDY IN </a:t>
            </a:r>
          </a:p>
          <a:p>
            <a:pPr algn="ctr"/>
            <a:r>
              <a:rPr lang="en-GB" sz="5400" b="1" dirty="0" smtClean="0"/>
              <a:t>NAROK </a:t>
            </a:r>
            <a:r>
              <a:rPr lang="en-GB" sz="5400" b="1" smtClean="0"/>
              <a:t>SOUTH </a:t>
            </a:r>
          </a:p>
          <a:p>
            <a:pPr algn="ctr"/>
            <a:r>
              <a:rPr lang="en-GB" sz="5400" b="1" smtClean="0"/>
              <a:t>SUB-COUNTY 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22191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Intervention </a:t>
            </a:r>
            <a:r>
              <a:rPr lang="en-GB" dirty="0">
                <a:solidFill>
                  <a:schemeClr val="bg1"/>
                </a:solidFill>
              </a:rPr>
              <a:t>package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b="1" dirty="0" smtClean="0"/>
              <a:t>Linkage to an ORS and Zinc manufacturer or large distributor:- COSMOS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1" descr="Co-pack with pri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5" y="2348880"/>
            <a:ext cx="3218731" cy="343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9" descr="doc08844220131104154846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12" y="2446206"/>
            <a:ext cx="3705257" cy="270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2705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5124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26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Intervention </a:t>
            </a:r>
            <a:r>
              <a:rPr lang="en-GB" dirty="0">
                <a:solidFill>
                  <a:schemeClr val="bg1"/>
                </a:solidFill>
              </a:rPr>
              <a:t>package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07901"/>
            <a:ext cx="8640960" cy="48574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b="1" dirty="0" smtClean="0"/>
              <a:t>Innovative ORS &amp; Zinc outlets: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Shop and kiosk owners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Teachers trained on the use of ORS and Zinc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FBOs– churches/ mosques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4,495 co-packs distributed </a:t>
            </a:r>
          </a:p>
          <a:p>
            <a:pPr marL="0" indent="0">
              <a:buNone/>
            </a:pPr>
            <a:endParaRPr lang="en-GB" b="1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josephat.nyagero\Desktop\IMG_68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53892"/>
            <a:ext cx="287425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osephat.nyagero\Desktop\IMG_686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78" y="3645023"/>
            <a:ext cx="3751839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4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Intervention </a:t>
            </a:r>
            <a:r>
              <a:rPr lang="en-GB" dirty="0">
                <a:solidFill>
                  <a:schemeClr val="bg1"/>
                </a:solidFill>
              </a:rPr>
              <a:t>package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b="1" dirty="0" smtClean="0"/>
              <a:t>Training</a:t>
            </a:r>
            <a:r>
              <a:rPr lang="en-GB" sz="2800" b="1" dirty="0"/>
              <a:t>: </a:t>
            </a:r>
            <a:r>
              <a:rPr lang="en-GB" sz="2800" b="1" dirty="0" smtClean="0"/>
              <a:t>baseline identified </a:t>
            </a:r>
            <a:r>
              <a:rPr lang="en-GB" sz="2800" b="1" dirty="0"/>
              <a:t>knowledge </a:t>
            </a:r>
            <a:r>
              <a:rPr lang="en-GB" sz="2800" b="1" dirty="0" smtClean="0"/>
              <a:t>gaps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9 CHEWs, 74 Shop </a:t>
            </a:r>
            <a:r>
              <a:rPr lang="en-GB" sz="2400" b="1" dirty="0"/>
              <a:t>and kiosk owners, </a:t>
            </a:r>
            <a:r>
              <a:rPr lang="en-GB" sz="2400" b="1" dirty="0" smtClean="0"/>
              <a:t>93 FBOs </a:t>
            </a:r>
            <a:r>
              <a:rPr lang="en-GB" sz="2400" b="1" dirty="0"/>
              <a:t>and </a:t>
            </a:r>
            <a:r>
              <a:rPr lang="en-GB" sz="2400" b="1" dirty="0" smtClean="0"/>
              <a:t>62 teachers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b="1" dirty="0" smtClean="0"/>
              <a:t>9,182 Mothers </a:t>
            </a:r>
            <a:r>
              <a:rPr lang="en-GB" sz="2400" b="1" dirty="0"/>
              <a:t>and </a:t>
            </a:r>
            <a:r>
              <a:rPr lang="en-GB" sz="2400" b="1" dirty="0" smtClean="0"/>
              <a:t>caregivers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josephat.nyagero\Desktop\WP_20150928_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73" y="2333814"/>
            <a:ext cx="2736304" cy="377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59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Intervention </a:t>
            </a:r>
            <a:r>
              <a:rPr lang="en-GB" dirty="0">
                <a:solidFill>
                  <a:schemeClr val="bg1"/>
                </a:solidFill>
              </a:rPr>
              <a:t>package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BCC </a:t>
            </a:r>
            <a:r>
              <a:rPr lang="en-GB" b="1" dirty="0"/>
              <a:t>activities: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/>
              <a:t>model homes, interpersonal, edutainment, IEC materials, market days, religious meetings, chief’s </a:t>
            </a:r>
            <a:r>
              <a:rPr lang="en-GB" b="1" dirty="0" err="1"/>
              <a:t>baraza</a:t>
            </a:r>
            <a:r>
              <a:rPr lang="en-GB" b="1" dirty="0"/>
              <a:t>, ceremonies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josephat.nyagero\Desktop\ORS AND ZINC KALENJIN A5 FLIER-0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2942412"/>
            <a:ext cx="2408509" cy="341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osephat.nyagero\Desktop\ORS AND ZINC MAASAI POSTER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10841"/>
            <a:ext cx="2190529" cy="30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prstClr val="white"/>
                </a:solidFill>
              </a:rPr>
              <a:t>ORS &amp; Zinc delivery mechanism: implementation process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8 </a:t>
            </a:r>
            <a:r>
              <a:rPr lang="en-GB" sz="2800" dirty="0"/>
              <a:t>steps of </a:t>
            </a:r>
            <a:r>
              <a:rPr lang="en-GB" sz="2800" dirty="0" smtClean="0"/>
              <a:t>innovative</a:t>
            </a:r>
          </a:p>
          <a:p>
            <a:pPr marL="0" indent="0">
              <a:buNone/>
            </a:pPr>
            <a:r>
              <a:rPr lang="en-GB" sz="2800" dirty="0" smtClean="0"/>
              <a:t>ORS </a:t>
            </a:r>
            <a:r>
              <a:rPr lang="en-GB" sz="2800" dirty="0"/>
              <a:t>and Zinc </a:t>
            </a:r>
            <a:r>
              <a:rPr lang="en-GB" sz="2800" dirty="0" smtClean="0"/>
              <a:t>delivery</a:t>
            </a:r>
          </a:p>
          <a:p>
            <a:pPr marL="0" indent="0">
              <a:buNone/>
            </a:pPr>
            <a:r>
              <a:rPr lang="en-GB" sz="2800" dirty="0" smtClean="0"/>
              <a:t>Mechanism </a:t>
            </a:r>
          </a:p>
          <a:p>
            <a:pPr marL="0" indent="0">
              <a:buNone/>
            </a:pPr>
            <a:r>
              <a:rPr lang="en-GB" sz="2800" dirty="0" smtClean="0"/>
              <a:t>intervention for</a:t>
            </a:r>
          </a:p>
          <a:p>
            <a:pPr marL="0" indent="0">
              <a:buNone/>
            </a:pPr>
            <a:r>
              <a:rPr lang="en-GB" sz="2800" dirty="0" smtClean="0"/>
              <a:t>increased access</a:t>
            </a:r>
          </a:p>
          <a:p>
            <a:pPr marL="0" indent="0">
              <a:buNone/>
            </a:pPr>
            <a:r>
              <a:rPr lang="en-GB" sz="2800" dirty="0" smtClean="0"/>
              <a:t>at </a:t>
            </a:r>
            <a:r>
              <a:rPr lang="en-GB" sz="2800" dirty="0"/>
              <a:t>community 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level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556792"/>
            <a:ext cx="555307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73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Data Collection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0014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On 4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Month April 2013 and 12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of intervention Nov 2014 baseline </a:t>
            </a:r>
            <a:r>
              <a:rPr lang="en-GB" sz="2800" dirty="0"/>
              <a:t>and end-line survey </a:t>
            </a:r>
            <a:r>
              <a:rPr lang="en-GB" sz="2800" dirty="0" smtClean="0"/>
              <a:t>respectively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Data collection teams </a:t>
            </a:r>
            <a:r>
              <a:rPr lang="en-GB" sz="2800" dirty="0"/>
              <a:t>were independent of the intervention implementation </a:t>
            </a:r>
            <a:r>
              <a:rPr lang="en-GB" sz="2800" dirty="0" smtClean="0"/>
              <a:t>team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Study </a:t>
            </a:r>
            <a:r>
              <a:rPr lang="en-US" sz="2800" dirty="0"/>
              <a:t>instruments to collect the survey data: </a:t>
            </a:r>
          </a:p>
          <a:p>
            <a:pPr lvl="1"/>
            <a:r>
              <a:rPr lang="en-US" sz="2400" dirty="0"/>
              <a:t>Household Questionnaires M/C (Baseline 6,683 Mother on </a:t>
            </a:r>
            <a:r>
              <a:rPr lang="en-US" sz="2400" dirty="0" smtClean="0"/>
              <a:t>10,989 U5s</a:t>
            </a:r>
            <a:r>
              <a:rPr lang="en-US" sz="2400" dirty="0"/>
              <a:t>; </a:t>
            </a:r>
            <a:r>
              <a:rPr lang="en-US" sz="2400" dirty="0" smtClean="0"/>
              <a:t>End-line </a:t>
            </a:r>
            <a:r>
              <a:rPr lang="en-US" sz="2400" dirty="0"/>
              <a:t>6,720 mothers on </a:t>
            </a:r>
            <a:r>
              <a:rPr lang="en-US" sz="2400" dirty="0" smtClean="0"/>
              <a:t>10,623) </a:t>
            </a:r>
          </a:p>
          <a:p>
            <a:pPr lvl="1"/>
            <a:r>
              <a:rPr lang="en-US" sz="2400" dirty="0" smtClean="0"/>
              <a:t>Key </a:t>
            </a:r>
            <a:r>
              <a:rPr lang="en-US" sz="2400" dirty="0"/>
              <a:t>Informants Interviews </a:t>
            </a:r>
            <a:r>
              <a:rPr lang="en-US" sz="2400" dirty="0" smtClean="0"/>
              <a:t>(42 Baseline, 15 End-line)</a:t>
            </a:r>
          </a:p>
          <a:p>
            <a:pPr lvl="1"/>
            <a:r>
              <a:rPr lang="en-US" sz="2400" dirty="0" smtClean="0"/>
              <a:t>Focus </a:t>
            </a:r>
            <a:r>
              <a:rPr lang="en-US" sz="2400" dirty="0"/>
              <a:t>Group Discussion </a:t>
            </a:r>
            <a:r>
              <a:rPr lang="en-US" sz="2400" dirty="0" smtClean="0"/>
              <a:t>guides (8 Baseline, 7 End-line)</a:t>
            </a:r>
          </a:p>
          <a:p>
            <a:pPr lvl="1"/>
            <a:r>
              <a:rPr lang="en-US" sz="2400" dirty="0" smtClean="0"/>
              <a:t>Health </a:t>
            </a:r>
            <a:r>
              <a:rPr lang="en-US" sz="2400" dirty="0"/>
              <a:t>Facility Assessment </a:t>
            </a:r>
            <a:r>
              <a:rPr lang="en-US" sz="2400" dirty="0" smtClean="0"/>
              <a:t>Tool (21 Baseline, 15 End-line)</a:t>
            </a:r>
            <a:endParaRPr lang="en-US" sz="2400" dirty="0"/>
          </a:p>
          <a:p>
            <a:endParaRPr lang="en-GB" dirty="0"/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4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Data analysis and Ethical Issues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0014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Descriptive </a:t>
            </a:r>
            <a:r>
              <a:rPr lang="en-GB" sz="2800" dirty="0"/>
              <a:t>statistics with the chi square </a:t>
            </a:r>
            <a:r>
              <a:rPr lang="en-GB" sz="2800" dirty="0" smtClean="0"/>
              <a:t>at </a:t>
            </a:r>
            <a:r>
              <a:rPr lang="en-GB" sz="2800" dirty="0"/>
              <a:t>the </a:t>
            </a:r>
            <a:r>
              <a:rPr lang="en-GB" sz="2800" dirty="0" smtClean="0"/>
              <a:t>95% CI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Change </a:t>
            </a:r>
            <a:r>
              <a:rPr lang="en-GB" sz="2800" dirty="0"/>
              <a:t>attributable to intervention (effect size) </a:t>
            </a:r>
            <a:r>
              <a:rPr lang="en-GB" sz="2800" dirty="0" smtClean="0"/>
              <a:t>achieved by </a:t>
            </a:r>
            <a:r>
              <a:rPr lang="en-GB" sz="2800" dirty="0"/>
              <a:t>Difference-in-Differences (</a:t>
            </a:r>
            <a:r>
              <a:rPr lang="en-GB" sz="2800" dirty="0" err="1"/>
              <a:t>DiD</a:t>
            </a:r>
            <a:r>
              <a:rPr lang="en-GB" sz="2800" dirty="0"/>
              <a:t>) </a:t>
            </a:r>
            <a:r>
              <a:rPr lang="en-GB" sz="2800" dirty="0" smtClean="0"/>
              <a:t>approach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/>
              <a:t>Q</a:t>
            </a:r>
            <a:r>
              <a:rPr lang="en-GB" sz="2800" dirty="0" smtClean="0"/>
              <a:t>ualitative </a:t>
            </a:r>
            <a:r>
              <a:rPr lang="en-GB" sz="2800" dirty="0"/>
              <a:t>data </a:t>
            </a:r>
            <a:endParaRPr lang="en-GB" sz="2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dirty="0" smtClean="0"/>
              <a:t>transcribed for 15 voice-recorded FGDs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dirty="0" smtClean="0"/>
              <a:t>objectives used </a:t>
            </a:r>
            <a:r>
              <a:rPr lang="en-GB" sz="2400" dirty="0"/>
              <a:t>in deriving the </a:t>
            </a:r>
            <a:r>
              <a:rPr lang="en-GB" sz="2400" dirty="0" smtClean="0"/>
              <a:t>themes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400" dirty="0" smtClean="0"/>
              <a:t>transcriptions entered </a:t>
            </a:r>
            <a:r>
              <a:rPr lang="en-GB" sz="2400" dirty="0"/>
              <a:t>into </a:t>
            </a:r>
            <a:r>
              <a:rPr lang="en-GB" sz="2400" dirty="0" err="1" smtClean="0"/>
              <a:t>Nvivo</a:t>
            </a:r>
            <a:r>
              <a:rPr lang="en-GB" sz="2400" dirty="0" smtClean="0"/>
              <a:t> </a:t>
            </a:r>
            <a:r>
              <a:rPr lang="en-GB" sz="2400" dirty="0"/>
              <a:t>10 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/>
              <a:t>Amref Health Africa </a:t>
            </a:r>
            <a:r>
              <a:rPr lang="en-GB" sz="2800" dirty="0" smtClean="0"/>
              <a:t>ESRC </a:t>
            </a:r>
            <a:r>
              <a:rPr lang="en-GB" sz="2800" dirty="0"/>
              <a:t>for ethical </a:t>
            </a:r>
            <a:r>
              <a:rPr lang="en-GB" sz="2800" dirty="0" smtClean="0"/>
              <a:t>approval</a:t>
            </a:r>
            <a:endParaRPr lang="en-GB" sz="2800" dirty="0"/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3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Percentage </a:t>
            </a:r>
            <a:r>
              <a:rPr lang="en-GB" sz="2800" b="1" dirty="0">
                <a:solidFill>
                  <a:schemeClr val="bg1"/>
                </a:solidFill>
              </a:rPr>
              <a:t>distribution of selected socio-demographic characteristics of the respondents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600064"/>
              </p:ext>
            </p:extLst>
          </p:nvPr>
        </p:nvGraphicFramePr>
        <p:xfrm>
          <a:off x="3419870" y="1122153"/>
          <a:ext cx="5588406" cy="546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808"/>
                <a:gridCol w="775671"/>
                <a:gridCol w="775671"/>
                <a:gridCol w="637078"/>
                <a:gridCol w="796907"/>
                <a:gridCol w="796907"/>
                <a:gridCol w="402364"/>
              </a:tblGrid>
              <a:tr h="13267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Characteristics 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Baseline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End-line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980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Total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(n=6,683)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Intervention (n=3,306)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Control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(n=3,337)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Total (n=6,720)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Intervention (n=3,144)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Control (n=3,576)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b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Sex of the respondent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Male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Female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94.6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95.5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96.4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97.7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95.3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Relationship to HHH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GB" sz="800">
                        <a:effectLst/>
                        <a:latin typeface="Calibri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GB" sz="800">
                        <a:effectLst/>
                        <a:latin typeface="Calibri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GB" sz="800">
                        <a:effectLst/>
                        <a:latin typeface="Calibri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Wife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82.5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81.4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83.5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85.7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85.4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86.0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Self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Daughter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Other Relationship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Age of respondent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Below 20 years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20 – 29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48.5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49.6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47.3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49.9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52.5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47.5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30 – 39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24.1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40 - 49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50 years or longer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Don’t know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Respondent’s Ethnicity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Maasai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70.5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67.3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70.0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64.3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75.0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Kipsigis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26.4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29.1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31.1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Kisii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Kikuyu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Others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Religion of the respondent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Protestant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43.8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47.9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39.8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50.9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55.5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46.9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Traditional African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34.7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30.2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39.2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26.8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28.1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Catholic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19.3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17.1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17.6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Muslim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None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Main occupation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Housewife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45.6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43.6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47.6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54.4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42.7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64.7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Farmer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Livestock keeper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Mixed farming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16.6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Trader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Salaried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  <a:tr h="1326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n-GB" sz="800">
                          <a:effectLst/>
                        </a:rPr>
                        <a:t>	Others 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0.8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0.7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0.8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51" marR="42251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1143257"/>
            <a:ext cx="32403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Over 95% are Female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Almost 50% aged 20-29 years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70% </a:t>
            </a:r>
            <a:r>
              <a:rPr lang="en-GB" sz="2400" dirty="0" err="1" smtClean="0"/>
              <a:t>Maasai</a:t>
            </a: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About 50% protestant, 25% African tradition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Mainly housewives or livestock keepers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4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Percentage distribution of selected socio-demographic characteristics of children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1143257"/>
            <a:ext cx="2843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Most have 1 or 2 U5s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Slightly more than 50% are male in conformity with age specific sex ratio for age group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Even age distribution in months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Over 90% were child’s mother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35647"/>
              </p:ext>
            </p:extLst>
          </p:nvPr>
        </p:nvGraphicFramePr>
        <p:xfrm>
          <a:off x="2699793" y="1143257"/>
          <a:ext cx="6336703" cy="546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7841"/>
                <a:gridCol w="485972"/>
                <a:gridCol w="464516"/>
                <a:gridCol w="746812"/>
                <a:gridCol w="746812"/>
                <a:gridCol w="1109017"/>
                <a:gridCol w="814704"/>
                <a:gridCol w="611029"/>
              </a:tblGrid>
              <a:tr h="20242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Characteristics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Baseline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End-line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072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Total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(n=10,989)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Intervention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(n=5,497)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Control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(n=5,492)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Total (n=10,623)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Intervention (n=5,194)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Control (n=5,429)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Children per household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51.6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52.9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33.4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28.6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38.0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Two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35.1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35.9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34.3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41.3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38.1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Three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24.4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Four or more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Sex of the child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Male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51.2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52.1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53.0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51.7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54.3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Female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48.8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47.9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49.7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46.0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47.2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Not specified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Age of child (in month)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0 – 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7 – 12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13 – 24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23.8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25 – 36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37 – 48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49 – 60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Relationship to child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Mother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91.7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92.2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91.2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93.6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95.3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92.0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Father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Sister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Brother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  <a:tr h="2024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en-GB" sz="1200">
                          <a:effectLst/>
                        </a:rPr>
                        <a:t>	Other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1.6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78" marR="66378" marT="0" marB="0" anchor="ctr"/>
                </a:tc>
              </a:tr>
            </a:tbl>
          </a:graphicData>
        </a:graphic>
      </p:graphicFrame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19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80512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Percentage </a:t>
            </a:r>
            <a:r>
              <a:rPr lang="en-GB" sz="2800" b="1" dirty="0">
                <a:solidFill>
                  <a:schemeClr val="bg1"/>
                </a:solidFill>
              </a:rPr>
              <a:t>accessibility to water source and </a:t>
            </a:r>
            <a:r>
              <a:rPr lang="en-GB" sz="2800" b="1" dirty="0" smtClean="0">
                <a:solidFill>
                  <a:schemeClr val="bg1"/>
                </a:solidFill>
              </a:rPr>
              <a:t>households’ </a:t>
            </a:r>
            <a:r>
              <a:rPr lang="en-GB" sz="2800" b="1" dirty="0">
                <a:solidFill>
                  <a:schemeClr val="bg1"/>
                </a:solidFill>
              </a:rPr>
              <a:t>hygiene and sanitation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1143257"/>
            <a:ext cx="28438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Rain catchment is main source in wet season (Is it safe?)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Improved pipe water (control), 2.4 to 10.9 (County Government?)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Half HHs access from improved source (Wet)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2 in every 10 during dry season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487056"/>
              </p:ext>
            </p:extLst>
          </p:nvPr>
        </p:nvGraphicFramePr>
        <p:xfrm>
          <a:off x="2987824" y="1124744"/>
          <a:ext cx="5986894" cy="5135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630"/>
                <a:gridCol w="340776"/>
                <a:gridCol w="432048"/>
                <a:gridCol w="864096"/>
                <a:gridCol w="720080"/>
                <a:gridCol w="792088"/>
                <a:gridCol w="864096"/>
                <a:gridCol w="720080"/>
              </a:tblGrid>
              <a:tr h="6407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Characteristics 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Baseline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End-line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78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Total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(n=6,683)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Intervention   (n=3,306)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Control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(n=3,377)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Total (n=6,720)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Intervention (n=3,144)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Control (n=3,576)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93529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Main source of water during wet season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  </a:t>
                      </a:r>
                      <a:r>
                        <a:rPr lang="en-GB" sz="1300" dirty="0" smtClean="0">
                          <a:effectLst/>
                          <a:latin typeface="+mn-lt"/>
                        </a:rPr>
                        <a:t>Improved 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source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 sz="1400">
                        <a:effectLst/>
                        <a:latin typeface="+mn-lt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/>
                </a:tc>
              </a:tr>
              <a:tr h="237150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Rain catchment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39.2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48.3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30.4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41.0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49.0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34.0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Tank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3.8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4.0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3.6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4.1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1.3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6.5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37150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Piped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0.9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4.8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6.9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2.4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10.9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Protected spring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1.0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6.6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4.6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8.4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Borehole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2.1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0.5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0.1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0.9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Protected well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0.8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1.7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0.7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0.5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0.9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9964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     Non-improved source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/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 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 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 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37150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River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23.6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20.2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27.0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17.6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18.4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16.9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37150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Open spring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15.8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13.7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17.8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15.1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17.8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12.7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Open pond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4.2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3.3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5.7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4.3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6.9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Open dug well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4.1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3.5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4.7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1.5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1.1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1.8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220883">
                <a:tc gridSpan="2"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Water pan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0.2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0.2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0.2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4555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% using any improved source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50.6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57.1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44.5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59.9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57.9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61.6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  <a:tr h="4555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% using any improved source 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18.6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13.8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23.3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+mn-lt"/>
                        </a:rPr>
                        <a:t>27.0</a:t>
                      </a:r>
                      <a:endParaRPr lang="en-GB" sz="15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  <a:latin typeface="+mn-lt"/>
                        </a:rPr>
                        <a:t>16.3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  <a:latin typeface="+mn-lt"/>
                        </a:rPr>
                        <a:t>36.4</a:t>
                      </a:r>
                      <a:endParaRPr lang="en-GB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6433" marR="2643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20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64904"/>
          </a:xfrm>
          <a:solidFill>
            <a:srgbClr val="FF0000"/>
          </a:solidFill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n-GB" sz="3200" dirty="0">
                <a:solidFill>
                  <a:schemeClr val="bg1"/>
                </a:solidFill>
                <a:ea typeface="+mn-ea"/>
                <a:cs typeface="+mn-cs"/>
              </a:rPr>
              <a:t>Effectiveness of </a:t>
            </a:r>
            <a:r>
              <a:rPr lang="en-GB" sz="3200" dirty="0" smtClean="0">
                <a:solidFill>
                  <a:schemeClr val="bg1"/>
                </a:solidFill>
                <a:ea typeface="+mn-ea"/>
                <a:cs typeface="+mn-cs"/>
              </a:rPr>
              <a:t>expanded </a:t>
            </a:r>
            <a:r>
              <a:rPr lang="en-GB" sz="3200" dirty="0">
                <a:solidFill>
                  <a:schemeClr val="bg1"/>
                </a:solidFill>
                <a:ea typeface="+mn-ea"/>
                <a:cs typeface="+mn-cs"/>
              </a:rPr>
              <a:t>delivery </a:t>
            </a:r>
            <a:r>
              <a:rPr lang="en-GB" sz="3200" dirty="0" smtClean="0">
                <a:solidFill>
                  <a:schemeClr val="bg1"/>
                </a:solidFill>
                <a:ea typeface="+mn-ea"/>
                <a:cs typeface="+mn-cs"/>
              </a:rPr>
              <a:t>mechanisms/ Channels and </a:t>
            </a:r>
            <a:r>
              <a:rPr lang="en-GB" sz="3200" dirty="0">
                <a:solidFill>
                  <a:schemeClr val="bg1"/>
                </a:solidFill>
                <a:ea typeface="+mn-ea"/>
                <a:cs typeface="+mn-cs"/>
              </a:rPr>
              <a:t>empowerment of caregivers on diarrhoea management of </a:t>
            </a:r>
            <a:r>
              <a:rPr lang="en-GB" sz="3200" dirty="0" smtClean="0">
                <a:solidFill>
                  <a:schemeClr val="bg1"/>
                </a:solidFill>
                <a:ea typeface="+mn-ea"/>
                <a:cs typeface="+mn-cs"/>
              </a:rPr>
              <a:t>children under </a:t>
            </a:r>
            <a:r>
              <a:rPr lang="en-GB" sz="3200" dirty="0">
                <a:solidFill>
                  <a:schemeClr val="bg1"/>
                </a:solidFill>
                <a:ea typeface="+mn-ea"/>
                <a:cs typeface="+mn-cs"/>
              </a:rPr>
              <a:t>five </a:t>
            </a:r>
            <a:r>
              <a:rPr lang="en-GB" sz="3200" dirty="0" smtClean="0">
                <a:solidFill>
                  <a:schemeClr val="bg1"/>
                </a:solidFill>
                <a:ea typeface="+mn-ea"/>
                <a:cs typeface="+mn-cs"/>
              </a:rPr>
              <a:t>years, </a:t>
            </a:r>
            <a:r>
              <a:rPr lang="en-GB" sz="3200" dirty="0" err="1">
                <a:solidFill>
                  <a:schemeClr val="bg1"/>
                </a:solidFill>
                <a:ea typeface="+mn-ea"/>
                <a:cs typeface="+mn-cs"/>
              </a:rPr>
              <a:t>Narok</a:t>
            </a:r>
            <a:r>
              <a:rPr lang="en-GB" sz="3200" dirty="0">
                <a:solidFill>
                  <a:schemeClr val="bg1"/>
                </a:solidFill>
                <a:ea typeface="+mn-ea"/>
                <a:cs typeface="+mn-cs"/>
              </a:rPr>
              <a:t> County, Kenya</a:t>
            </a:r>
            <a:r>
              <a:rPr lang="da-DK" sz="3200" dirty="0">
                <a:solidFill>
                  <a:schemeClr val="bg1"/>
                </a:solidFill>
                <a:ea typeface="+mn-ea"/>
                <a:cs typeface="+mn-cs"/>
              </a:rPr>
              <a:t> </a:t>
            </a:r>
            <a:endParaRPr lang="en-GB" sz="3200" dirty="0">
              <a:solidFill>
                <a:schemeClr val="bg1"/>
              </a:solidFill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04856" cy="3381294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Presenter:</a:t>
            </a:r>
          </a:p>
          <a:p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 Josephat Nyagero, Amref Health Africa</a:t>
            </a:r>
          </a:p>
          <a:p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n-GB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To: </a:t>
            </a:r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National Level Stakeholders </a:t>
            </a:r>
          </a:p>
          <a:p>
            <a:pPr algn="l"/>
            <a:endParaRPr lang="en-GB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GB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Venue: </a:t>
            </a:r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Panafric Hotel, Nairobi, Sept 29, 2015</a:t>
            </a:r>
            <a:endParaRPr lang="en-GB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800" dirty="0"/>
          </a:p>
        </p:txBody>
      </p:sp>
      <p:pic>
        <p:nvPicPr>
          <p:cNvPr id="2050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16073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97600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4619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62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Percentage accessibility to water source and households’ hygiene and sanitation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44208" y="1310441"/>
            <a:ext cx="2699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 smtClean="0"/>
              <a:t>Increased use of covered containers for storage</a:t>
            </a:r>
          </a:p>
          <a:p>
            <a:endParaRPr lang="en-GB" sz="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 smtClean="0"/>
              <a:t> No major changes in water treatment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 smtClean="0"/>
              <a:t>Increased use of utensil racks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 smtClean="0"/>
              <a:t>Slight increase in latrine coverage from 25.3 to 26%</a:t>
            </a:r>
            <a:endParaRPr lang="en-GB" sz="2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34370"/>
              </p:ext>
            </p:extLst>
          </p:nvPr>
        </p:nvGraphicFramePr>
        <p:xfrm>
          <a:off x="45908" y="1099327"/>
          <a:ext cx="6326293" cy="5028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9828"/>
                <a:gridCol w="648072"/>
                <a:gridCol w="792088"/>
                <a:gridCol w="648072"/>
                <a:gridCol w="648072"/>
                <a:gridCol w="792088"/>
                <a:gridCol w="648073"/>
              </a:tblGrid>
              <a:tr h="27558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Characteristics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Baseline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End-line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58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Total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(n=6,683)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Intervention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(n=3,306) 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Control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(n=3,377)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Total (n=6,720)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Intervention (n=3,144)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Control (n=3,576)</a:t>
                      </a:r>
                      <a:endParaRPr lang="en-GB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/>
                </a:tc>
              </a:tr>
              <a:tr h="2755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Water storage method at HH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Same fetching container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60.2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54.4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65.8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55.7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50.3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60.5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Covered container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29.0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33.6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24.5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37.5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42.5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33.0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Open container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Others (pot and tank)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0.3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Drinking water treated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29.1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19.1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20.2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23.5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17.3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Boiling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18.6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14.7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Adding chemical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 marL="122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Others (sieving/ in sun)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Presence of utensils drying rack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65.3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63.9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66.8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68.0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81.1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Clean compound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50.2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48.4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51.9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62.3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55.6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68.2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Clean dwelling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66.4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63.3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69.5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82.4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76.5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87.6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551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Sharing sleeping space with animals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49.3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46.7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51.9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36.7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38.1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35.5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  <a:tr h="27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Presence of latrine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26.0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29.6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22.9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0" marR="5220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8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Percentage accessibility to water source and households’ hygiene and sanitation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1124744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 smtClean="0"/>
              <a:t>There is </a:t>
            </a:r>
            <a:r>
              <a:rPr lang="en-GB" sz="2800" dirty="0"/>
              <a:t>scarcity of drinking water in </a:t>
            </a:r>
            <a:r>
              <a:rPr lang="en-GB" sz="2800" dirty="0" smtClean="0"/>
              <a:t>this area with a </a:t>
            </a:r>
            <a:r>
              <a:rPr lang="en-GB" sz="2800" dirty="0"/>
              <a:t>health provider </a:t>
            </a:r>
            <a:r>
              <a:rPr lang="en-GB" sz="2800" dirty="0" smtClean="0"/>
              <a:t>explaining that</a:t>
            </a:r>
            <a:r>
              <a:rPr lang="en-GB" sz="2800" dirty="0"/>
              <a:t>: </a:t>
            </a:r>
          </a:p>
          <a:p>
            <a:r>
              <a:rPr lang="en-GB" sz="2800" i="1" dirty="0" smtClean="0"/>
              <a:t>	“</a:t>
            </a:r>
            <a:r>
              <a:rPr lang="en-GB" sz="2800" i="1" dirty="0"/>
              <a:t>people in this community especially when it is dry </a:t>
            </a:r>
            <a:r>
              <a:rPr lang="en-GB" sz="2800" i="1" dirty="0" smtClean="0"/>
              <a:t>	collect </a:t>
            </a:r>
            <a:r>
              <a:rPr lang="en-GB" sz="2800" i="1" dirty="0"/>
              <a:t>stagnant water used for irrigation and use </a:t>
            </a:r>
            <a:r>
              <a:rPr lang="en-GB" sz="2800" i="1" dirty="0" smtClean="0"/>
              <a:t>	it for </a:t>
            </a:r>
            <a:r>
              <a:rPr lang="en-GB" sz="2800" i="1" dirty="0"/>
              <a:t>consumption. The health risks are worse as </a:t>
            </a:r>
            <a:r>
              <a:rPr lang="en-GB" sz="2800" i="1" dirty="0" smtClean="0"/>
              <a:t>	they </a:t>
            </a:r>
            <a:r>
              <a:rPr lang="en-GB" sz="2800" i="1" dirty="0"/>
              <a:t>don’t boil it before drinking</a:t>
            </a:r>
            <a:r>
              <a:rPr lang="en-GB" sz="2800" i="1" dirty="0" smtClean="0"/>
              <a:t>”.</a:t>
            </a:r>
          </a:p>
          <a:p>
            <a:endParaRPr lang="en-GB" sz="2800" i="1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dirty="0" smtClean="0"/>
              <a:t>On latrine coverage a key informant said:</a:t>
            </a:r>
          </a:p>
          <a:p>
            <a:r>
              <a:rPr lang="en-GB" sz="2800" dirty="0" smtClean="0"/>
              <a:t>	</a:t>
            </a:r>
            <a:r>
              <a:rPr lang="en-GB" sz="2800" i="1" dirty="0" smtClean="0"/>
              <a:t>“…</a:t>
            </a:r>
            <a:r>
              <a:rPr lang="en-GB" sz="2800" i="1" dirty="0"/>
              <a:t>there were no toilets except only in schools </a:t>
            </a:r>
            <a:r>
              <a:rPr lang="en-GB" sz="2800" i="1" dirty="0" smtClean="0"/>
              <a:t>	and </a:t>
            </a:r>
            <a:r>
              <a:rPr lang="en-GB" sz="2800" i="1" dirty="0"/>
              <a:t>the health facility</a:t>
            </a:r>
            <a:r>
              <a:rPr lang="en-GB" sz="2800" i="1" dirty="0" smtClean="0"/>
              <a:t>”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92932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Latrine coverage by study arm and Ethnicity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6549" y="5190291"/>
            <a:ext cx="8245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Latrine coverage increased among </a:t>
            </a:r>
            <a:r>
              <a:rPr lang="en-GB" sz="2400" dirty="0" err="1" smtClean="0"/>
              <a:t>Maasai</a:t>
            </a:r>
            <a:r>
              <a:rPr lang="en-GB" sz="2400" dirty="0" smtClean="0"/>
              <a:t> in both I and C sites with more pronouncement in the intervention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/>
          </a:p>
        </p:txBody>
      </p:sp>
      <p:pic>
        <p:nvPicPr>
          <p:cNvPr id="8194" name="Chart 28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69979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Chart 29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5"/>
          <a:stretch>
            <a:fillRect/>
          </a:stretch>
        </p:blipFill>
        <p:spPr bwMode="auto">
          <a:xfrm>
            <a:off x="2843807" y="1268759"/>
            <a:ext cx="3024337" cy="367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Chart 29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5"/>
          <a:stretch>
            <a:fillRect/>
          </a:stretch>
        </p:blipFill>
        <p:spPr bwMode="auto">
          <a:xfrm>
            <a:off x="6113165" y="1268761"/>
            <a:ext cx="2880320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915129" y="1320147"/>
            <a:ext cx="802005" cy="4051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 err="1">
                <a:effectLst/>
                <a:latin typeface="Calibri"/>
                <a:ea typeface="Calibri"/>
                <a:cs typeface="Times New Roman"/>
              </a:rPr>
              <a:t>Maasai</a:t>
            </a:r>
            <a:endParaRPr lang="en-GB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211960" y="1320147"/>
            <a:ext cx="936104" cy="4051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 err="1" smtClean="0">
                <a:effectLst/>
                <a:latin typeface="Calibri"/>
                <a:ea typeface="Calibri"/>
                <a:cs typeface="Times New Roman"/>
              </a:rPr>
              <a:t>Kipsigis</a:t>
            </a:r>
            <a:endParaRPr lang="en-GB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7452320" y="1268759"/>
            <a:ext cx="802005" cy="4051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 smtClean="0">
                <a:effectLst/>
                <a:latin typeface="Calibri"/>
                <a:ea typeface="Calibri"/>
                <a:cs typeface="Times New Roman"/>
              </a:rPr>
              <a:t>Others</a:t>
            </a:r>
            <a:endParaRPr lang="en-GB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835696" y="3501008"/>
            <a:ext cx="619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P&lt;0.001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30771" y="3501007"/>
            <a:ext cx="619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P=0.029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91880" y="2132856"/>
            <a:ext cx="5810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P&lt;0.001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986660" y="1894731"/>
            <a:ext cx="5810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P=0.085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899870" y="2304132"/>
            <a:ext cx="5524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P=0.593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172400" y="2533537"/>
            <a:ext cx="5524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P=0.448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Source of knowledge on diarrhoea prevention and </a:t>
            </a:r>
            <a:r>
              <a:rPr lang="en-GB" sz="2800" b="1" dirty="0" smtClean="0">
                <a:solidFill>
                  <a:schemeClr val="bg1"/>
                </a:solidFill>
              </a:rPr>
              <a:t>treatment </a:t>
            </a:r>
            <a:r>
              <a:rPr lang="en-GB" sz="2800" b="1" dirty="0">
                <a:solidFill>
                  <a:schemeClr val="bg1"/>
                </a:solidFill>
              </a:rPr>
              <a:t>by study arm and survey 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36296" y="1340768"/>
            <a:ext cx="1800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Increased sources: Public HF</a:t>
            </a:r>
            <a:r>
              <a:rPr lang="en-GB" sz="2000" dirty="0"/>
              <a:t> </a:t>
            </a:r>
            <a:r>
              <a:rPr lang="en-GB" sz="2000" dirty="0" smtClean="0"/>
              <a:t>&amp; Radio</a:t>
            </a:r>
          </a:p>
          <a:p>
            <a:r>
              <a:rPr lang="en-GB" sz="8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Intervention only: CHVs, Community training , Church and Amref Health Africa </a:t>
            </a: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958232"/>
              </p:ext>
            </p:extLst>
          </p:nvPr>
        </p:nvGraphicFramePr>
        <p:xfrm>
          <a:off x="-34162" y="1196752"/>
          <a:ext cx="7270458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6583"/>
                <a:gridCol w="858807"/>
                <a:gridCol w="1073879"/>
                <a:gridCol w="872528"/>
                <a:gridCol w="872528"/>
                <a:gridCol w="1006761"/>
                <a:gridCol w="829372"/>
              </a:tblGrid>
              <a:tr h="200025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Characteristics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Baseline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End-line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Total (n=6,683)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Intervention (n=3,306)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Control (n=3,377)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Total (n=6,720)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Intervention (n=3,144)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Control (n=3,576)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Public health facility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63.4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63.1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64.4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75.6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74.3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76.8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Family members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24.3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22.6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26.6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Private facility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8.6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13.5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16.0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13.6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Herbalist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4.7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6.8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CHVs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5.0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9.3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Community training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11.4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Others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Radio/Newspaper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10.3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14.5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Church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6.4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2.9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Written pamphlet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Amref health Africa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4.8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34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Knowledge of where caregivers/mothers can obtain ORS and Zinc by survey and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0614" y="5085184"/>
            <a:ext cx="8873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Effects of radio IEC campaign which ran at the same time contaminating the control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801513"/>
              </p:ext>
            </p:extLst>
          </p:nvPr>
        </p:nvGraphicFramePr>
        <p:xfrm>
          <a:off x="2123729" y="1178871"/>
          <a:ext cx="6984775" cy="3914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7"/>
                <a:gridCol w="792088"/>
                <a:gridCol w="864096"/>
                <a:gridCol w="720080"/>
                <a:gridCol w="720080"/>
                <a:gridCol w="936104"/>
                <a:gridCol w="720080"/>
              </a:tblGrid>
              <a:tr h="11290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Characteristics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Baseline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</a:rPr>
                        <a:t>End-line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79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Total (n=6,683)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Intervention (n=3,306)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Control (n=3,377)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</a:rPr>
                        <a:t>Total (n=6,720)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</a:rPr>
                        <a:t>Intervention (n=3,144)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</a:rPr>
                        <a:t>Control (n=3,576)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122721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Where one can obtain ORS (multiple response)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/>
                </a:tc>
              </a:tr>
              <a:tr h="451615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Public Health </a:t>
                      </a:r>
                      <a:r>
                        <a:rPr lang="en-US" sz="1800" dirty="0">
                          <a:effectLst/>
                        </a:rPr>
                        <a:t>facility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61.2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65.0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57.5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76.0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78.6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73.6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451615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Pharmacy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4.0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3.7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4.4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15.8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18.2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13.6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451615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Shop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2.7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1.2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4.1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27.6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30.6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25.1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338711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Community Health Volunteers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2.5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1.5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3.6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6.7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7.6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5.9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338711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Traditional practitioner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1.5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0.2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  <a:tr h="338711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Friend / Relative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</a:rPr>
                        <a:t>0.7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0.9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0.5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108520" y="1484784"/>
            <a:ext cx="22322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Increased sources: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Public HF, Pharmacy,  Shop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Increased </a:t>
            </a:r>
            <a:r>
              <a:rPr lang="en-GB" sz="2000" dirty="0"/>
              <a:t>i</a:t>
            </a:r>
            <a:r>
              <a:rPr lang="en-GB" sz="2000" dirty="0" smtClean="0"/>
              <a:t>ntervention only: CHVs</a:t>
            </a:r>
          </a:p>
        </p:txBody>
      </p:sp>
    </p:spTree>
    <p:extLst>
      <p:ext uri="{BB962C8B-B14F-4D97-AF65-F5344CB8AC3E}">
        <p14:creationId xmlns:p14="http://schemas.microsoft.com/office/powerpoint/2010/main" val="38034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Adequate knowledge on management of </a:t>
            </a:r>
            <a:r>
              <a:rPr lang="en-GB" sz="2800" b="1" dirty="0" smtClean="0">
                <a:solidFill>
                  <a:schemeClr val="bg1"/>
                </a:solidFill>
              </a:rPr>
              <a:t>diarrhoea </a:t>
            </a:r>
            <a:r>
              <a:rPr lang="en-GB" sz="2800" b="1" dirty="0">
                <a:solidFill>
                  <a:schemeClr val="bg1"/>
                </a:solidFill>
              </a:rPr>
              <a:t>among mothers/ caregivers of the children by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2128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08104" y="1844824"/>
            <a:ext cx="35283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Increased adequate knowledge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Comparisons </a:t>
            </a:r>
            <a:endParaRPr lang="en-GB" sz="2000" dirty="0"/>
          </a:p>
          <a:p>
            <a:pPr lvl="1"/>
            <a:r>
              <a:rPr lang="en-GB" sz="2000" dirty="0" smtClean="0"/>
              <a:t>11.8% to 42.6% (30.8%); 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Intervention arm</a:t>
            </a:r>
          </a:p>
          <a:p>
            <a:pPr lvl="1"/>
            <a:r>
              <a:rPr lang="en-GB" sz="2000" dirty="0" smtClean="0"/>
              <a:t>8.3% to 52% (43.7%); 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Intervention effect size using </a:t>
            </a:r>
            <a:r>
              <a:rPr lang="en-GB" sz="2000" dirty="0" err="1" smtClean="0"/>
              <a:t>DiD</a:t>
            </a:r>
            <a:r>
              <a:rPr lang="en-GB" sz="2000" dirty="0" smtClean="0"/>
              <a:t> approach</a:t>
            </a:r>
          </a:p>
          <a:p>
            <a:r>
              <a:rPr lang="en-GB" sz="2000" dirty="0" smtClean="0"/>
              <a:t> 	= (</a:t>
            </a:r>
            <a:r>
              <a:rPr lang="el-GR" sz="2000" dirty="0" smtClean="0"/>
              <a:t>β</a:t>
            </a:r>
            <a:r>
              <a:rPr lang="en-GB" sz="2000" dirty="0" smtClean="0"/>
              <a:t> – </a:t>
            </a:r>
            <a:r>
              <a:rPr lang="el-GR" sz="2000" dirty="0" smtClean="0"/>
              <a:t>α</a:t>
            </a:r>
            <a:r>
              <a:rPr lang="en-GB" sz="2000" dirty="0" smtClean="0"/>
              <a:t>)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= 12.9</a:t>
            </a:r>
            <a:r>
              <a:rPr lang="en-GB" sz="2000" dirty="0"/>
              <a:t>%.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7689515"/>
              </p:ext>
            </p:extLst>
          </p:nvPr>
        </p:nvGraphicFramePr>
        <p:xfrm>
          <a:off x="121341" y="1279505"/>
          <a:ext cx="521162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4374913" y="2636912"/>
            <a:ext cx="7393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(p&lt;0.001)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935190" y="3789040"/>
            <a:ext cx="7393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(p&lt;0.001)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59832" y="1714019"/>
            <a:ext cx="7393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(p&lt;0.001)</a:t>
            </a:r>
          </a:p>
        </p:txBody>
      </p:sp>
    </p:spTree>
    <p:extLst>
      <p:ext uri="{BB962C8B-B14F-4D97-AF65-F5344CB8AC3E}">
        <p14:creationId xmlns:p14="http://schemas.microsoft.com/office/powerpoint/2010/main" val="17228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Summary of the Qualitative Findings at both Baseline and End-line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7388"/>
              </p:ext>
            </p:extLst>
          </p:nvPr>
        </p:nvGraphicFramePr>
        <p:xfrm>
          <a:off x="547155" y="1189371"/>
          <a:ext cx="8489341" cy="5231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1477"/>
                <a:gridCol w="2604529"/>
                <a:gridCol w="4353335"/>
              </a:tblGrid>
              <a:tr h="241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Themes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Baseline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End-line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</a:tr>
              <a:tr h="1174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Causes 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of </a:t>
                      </a:r>
                      <a:r>
                        <a:rPr lang="en-US" sz="1400" dirty="0" err="1" smtClean="0">
                          <a:effectLst/>
                        </a:rPr>
                        <a:t>Diarrhoea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Teething in babies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Breastfeeding while pregnant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Engaging in sex while breastfeeding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>
                          <a:effectLst/>
                        </a:rPr>
                        <a:t>Poor hygiene practices: consumption of dirty food and water, not washing hands before eating/ feeding or after visiting latrines</a:t>
                      </a:r>
                      <a:endParaRPr lang="en-GB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>
                          <a:effectLst/>
                        </a:rPr>
                        <a:t>Complication from another existing illness</a:t>
                      </a:r>
                      <a:endParaRPr lang="en-GB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>
                          <a:effectLst/>
                        </a:rPr>
                        <a:t>Teething in babies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</a:tr>
              <a:tr h="1711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Prevention 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of </a:t>
                      </a:r>
                      <a:r>
                        <a:rPr lang="en-US" sz="1400" dirty="0" err="1" smtClean="0">
                          <a:effectLst/>
                        </a:rPr>
                        <a:t>Diarrhoea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>
                          <a:effectLst/>
                        </a:rPr>
                        <a:t>Use Herbs</a:t>
                      </a:r>
                      <a:endParaRPr lang="en-GB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>
                          <a:effectLst/>
                        </a:rPr>
                        <a:t>Deworming of the children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Improving on hygiene practices: washing hands before feeding/ eating and after visiting latrines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Construction and use of latrines for human waste disposal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Boiling/ treating drinking water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Provision of safe drinking water in the community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Deworming of the children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</a:tr>
              <a:tr h="814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Treatment 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of </a:t>
                      </a:r>
                      <a:r>
                        <a:rPr lang="en-US" sz="1400" dirty="0" err="1" smtClean="0">
                          <a:effectLst/>
                        </a:rPr>
                        <a:t>Diarrhoea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Traditional medicine (Herbs)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Give alcohol and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bitter herbs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Give mixture of water with sugar/ salt to the child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Use traditional medicine (herbs)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Use ORS and Zinc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</a:tr>
              <a:tr h="882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Sources 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 advice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 err="1">
                          <a:effectLst/>
                        </a:rPr>
                        <a:t>Laibons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Traditional Birth Attendants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Herbalist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Health facility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Shops dispensing ORS and Zinc </a:t>
                      </a:r>
                      <a:endParaRPr lang="en-GB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US" sz="1400" dirty="0">
                          <a:effectLst/>
                        </a:rPr>
                        <a:t>Old women in the village, e.g. mother in law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1" marR="67081" marT="0" marB="0"/>
                </a:tc>
              </a:tr>
            </a:tbl>
          </a:graphicData>
        </a:graphic>
      </p:graphicFrame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4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0000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Prevalence of </a:t>
            </a:r>
            <a:r>
              <a:rPr lang="en-GB" dirty="0" smtClean="0">
                <a:solidFill>
                  <a:schemeClr val="bg1"/>
                </a:solidFill>
              </a:rPr>
              <a:t>diarrhoea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Two </a:t>
            </a:r>
            <a:r>
              <a:rPr lang="en-GB" dirty="0"/>
              <a:t>weeks preceding data </a:t>
            </a:r>
            <a:r>
              <a:rPr lang="en-GB" dirty="0" smtClean="0"/>
              <a:t>collection, overall  dropped </a:t>
            </a:r>
            <a:r>
              <a:rPr lang="en-GB" dirty="0"/>
              <a:t>from 20.4% at baseline to 14.9% at end-line; </a:t>
            </a:r>
            <a:r>
              <a:rPr lang="en-GB" dirty="0" smtClean="0"/>
              <a:t>(p&lt;0.001); resulting to 5.5% reduction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Between </a:t>
            </a:r>
            <a:r>
              <a:rPr lang="en-GB" dirty="0" smtClean="0"/>
              <a:t>groups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Intervention declined: 21.4% to 15% (</a:t>
            </a:r>
            <a:r>
              <a:rPr lang="el-GR" dirty="0"/>
              <a:t>β</a:t>
            </a:r>
            <a:r>
              <a:rPr lang="en-GB" dirty="0" smtClean="0"/>
              <a:t> = 6.4%)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Control declined: 19.5% to 14.9% (</a:t>
            </a:r>
            <a:r>
              <a:rPr lang="el-GR" dirty="0" smtClean="0"/>
              <a:t>α</a:t>
            </a:r>
            <a:r>
              <a:rPr lang="en-GB" dirty="0" smtClean="0"/>
              <a:t> = 4.6%)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Reduction </a:t>
            </a:r>
            <a:r>
              <a:rPr lang="en-GB" dirty="0"/>
              <a:t>in occurrence of </a:t>
            </a:r>
            <a:r>
              <a:rPr lang="en-GB" dirty="0" smtClean="0"/>
              <a:t>diarrhoea </a:t>
            </a:r>
            <a:r>
              <a:rPr lang="en-GB" dirty="0"/>
              <a:t>attributable to the intervention (effect size; </a:t>
            </a:r>
            <a:r>
              <a:rPr lang="en-GB" dirty="0" smtClean="0"/>
              <a:t>β-α </a:t>
            </a:r>
            <a:r>
              <a:rPr lang="en-GB" dirty="0"/>
              <a:t>was 1.8</a:t>
            </a:r>
            <a:r>
              <a:rPr lang="en-GB" dirty="0" smtClean="0"/>
              <a:t>%)</a:t>
            </a:r>
            <a:endParaRPr lang="en-GB" dirty="0"/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41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Action taken during </a:t>
            </a:r>
            <a:r>
              <a:rPr lang="en-GB" b="1" dirty="0" smtClean="0">
                <a:solidFill>
                  <a:schemeClr val="bg1"/>
                </a:solidFill>
              </a:rPr>
              <a:t>diarrhoea 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by </a:t>
            </a:r>
            <a:r>
              <a:rPr lang="en-GB" b="1" dirty="0">
                <a:solidFill>
                  <a:schemeClr val="bg1"/>
                </a:solidFill>
              </a:rPr>
              <a:t>study arm and survey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051256"/>
              </p:ext>
            </p:extLst>
          </p:nvPr>
        </p:nvGraphicFramePr>
        <p:xfrm>
          <a:off x="125252" y="1669293"/>
          <a:ext cx="6751006" cy="3897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452"/>
                <a:gridCol w="756707"/>
                <a:gridCol w="1053172"/>
                <a:gridCol w="782409"/>
                <a:gridCol w="864096"/>
                <a:gridCol w="835970"/>
                <a:gridCol w="676200"/>
              </a:tblGrid>
              <a:tr h="17836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Action taken during the illness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Baseline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End-line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18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Total n=2,245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Intervention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n=1,175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Control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n=1,070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300" b="0" dirty="0">
                          <a:effectLst/>
                        </a:rPr>
                        <a:t>Total n=1,588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300" b="0" dirty="0">
                          <a:effectLst/>
                        </a:rPr>
                        <a:t>Intervention n=777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300" b="0" dirty="0">
                          <a:effectLst/>
                        </a:rPr>
                        <a:t>Control n=811</a:t>
                      </a:r>
                      <a:endParaRPr lang="en-GB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415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  Nothing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31.0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33.0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28.8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22.3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25.4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19.4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350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Sought care from </a:t>
                      </a:r>
                      <a:br>
                        <a:rPr lang="en-GB" sz="1400">
                          <a:effectLst/>
                        </a:rPr>
                      </a:br>
                      <a:r>
                        <a:rPr lang="en-GB" sz="1400">
                          <a:effectLst/>
                        </a:rPr>
                        <a:t>  GoK HF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38.8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34.0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43.9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47.0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45.3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48.7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291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Used home remedy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24.3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14.3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11.2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17.3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350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Sought care from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private clinic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7.1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5.4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8.8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350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Bought ORS and Zinc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from shop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5.9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9.5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350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Got ORS and Zinc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from other sources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0.7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0.6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0.7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  <a:tr h="350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Sought care from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  CHV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2.8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25077" y="1700808"/>
            <a:ext cx="24117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 smtClean="0"/>
              <a:t>Declining proportion of caregivers who do nothing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 smtClean="0"/>
              <a:t>Buying from shop in intervention increased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6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Use of ORS </a:t>
            </a:r>
            <a:r>
              <a:rPr lang="en-GB" sz="3200" dirty="0" smtClean="0">
                <a:solidFill>
                  <a:schemeClr val="bg1"/>
                </a:solidFill>
              </a:rPr>
              <a:t>and Zinc </a:t>
            </a:r>
            <a:r>
              <a:rPr lang="en-GB" sz="3200" dirty="0">
                <a:solidFill>
                  <a:schemeClr val="bg1"/>
                </a:solidFill>
              </a:rPr>
              <a:t>among children experiencing </a:t>
            </a:r>
            <a:r>
              <a:rPr lang="en-GB" sz="3200" dirty="0" smtClean="0">
                <a:solidFill>
                  <a:schemeClr val="bg1"/>
                </a:solidFill>
              </a:rPr>
              <a:t>diarrhoea </a:t>
            </a:r>
            <a:r>
              <a:rPr lang="en-GB" sz="3200" dirty="0">
                <a:solidFill>
                  <a:schemeClr val="bg1"/>
                </a:solidFill>
              </a:rPr>
              <a:t>in the last two weeks by study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Overall </a:t>
            </a:r>
            <a:r>
              <a:rPr lang="en-GB" dirty="0" smtClean="0"/>
              <a:t>ORS and Zinc at </a:t>
            </a:r>
            <a:r>
              <a:rPr lang="en-GB" dirty="0"/>
              <a:t>baseline was 5.1% and 28.6% at end-line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Within group comparisons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/>
              <a:t>Control: </a:t>
            </a:r>
            <a:r>
              <a:rPr lang="en-GB" dirty="0"/>
              <a:t>End-line (18.7%) compared to baseline (7.2%); (p&lt;0.001) with 11.5%; denoted as α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/>
              <a:t>Intervention: </a:t>
            </a:r>
            <a:r>
              <a:rPr lang="en-GB" dirty="0"/>
              <a:t>End-line (38.4%) compared to baseline (3.1%); (p&lt;0.001), with 35.3%; denoted as β). </a:t>
            </a: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Change </a:t>
            </a:r>
            <a:r>
              <a:rPr lang="en-GB" dirty="0"/>
              <a:t>in use of ORS and </a:t>
            </a:r>
            <a:r>
              <a:rPr lang="en-GB" dirty="0" smtClean="0"/>
              <a:t>Zinc </a:t>
            </a:r>
            <a:r>
              <a:rPr lang="en-GB" dirty="0"/>
              <a:t>attributable to the intervention (effect size; β-α) was 23.8</a:t>
            </a:r>
            <a:r>
              <a:rPr lang="en-GB" dirty="0" smtClean="0"/>
              <a:t>%</a:t>
            </a:r>
            <a:endParaRPr lang="en-GB" dirty="0"/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8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3"/>
            <a:ext cx="9036496" cy="1152128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Study Investigators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640959" cy="4104456"/>
          </a:xfrm>
        </p:spPr>
        <p:txBody>
          <a:bodyPr>
            <a:noAutofit/>
          </a:bodyPr>
          <a:lstStyle/>
          <a:p>
            <a:pPr algn="l"/>
            <a:r>
              <a:rPr lang="da-DK" sz="2800" b="1" dirty="0">
                <a:solidFill>
                  <a:schemeClr val="tx1"/>
                </a:solidFill>
              </a:rPr>
              <a:t>John Nduba</a:t>
            </a:r>
            <a:r>
              <a:rPr lang="da-DK" sz="2800" dirty="0">
                <a:solidFill>
                  <a:schemeClr val="tx1"/>
                </a:solidFill>
              </a:rPr>
              <a:t>, Amref Health Africa </a:t>
            </a:r>
            <a:endParaRPr lang="da-DK" sz="2800" dirty="0" smtClean="0">
              <a:solidFill>
                <a:schemeClr val="tx1"/>
              </a:solidFill>
            </a:endParaRPr>
          </a:p>
          <a:p>
            <a:pPr algn="l"/>
            <a:r>
              <a:rPr lang="da-DK" sz="2800" b="1" u="sng" dirty="0" smtClean="0">
                <a:solidFill>
                  <a:schemeClr val="tx1"/>
                </a:solidFill>
              </a:rPr>
              <a:t>Josephat </a:t>
            </a:r>
            <a:r>
              <a:rPr lang="da-DK" sz="2800" b="1" u="sng" dirty="0">
                <a:solidFill>
                  <a:schemeClr val="tx1"/>
                </a:solidFill>
              </a:rPr>
              <a:t>Nyagero</a:t>
            </a:r>
            <a:r>
              <a:rPr lang="da-DK" sz="2800" dirty="0">
                <a:solidFill>
                  <a:schemeClr val="tx1"/>
                </a:solidFill>
              </a:rPr>
              <a:t>, Amref Health Africa </a:t>
            </a:r>
            <a:endParaRPr lang="da-DK" sz="2800" dirty="0" smtClean="0">
              <a:solidFill>
                <a:schemeClr val="tx1"/>
              </a:solidFill>
            </a:endParaRPr>
          </a:p>
          <a:p>
            <a:pPr algn="l"/>
            <a:r>
              <a:rPr lang="da-DK" sz="2800" b="1" dirty="0" smtClean="0">
                <a:solidFill>
                  <a:schemeClr val="tx1"/>
                </a:solidFill>
              </a:rPr>
              <a:t>Bob </a:t>
            </a:r>
            <a:r>
              <a:rPr lang="da-DK" sz="2800" b="1" dirty="0">
                <a:solidFill>
                  <a:schemeClr val="tx1"/>
                </a:solidFill>
              </a:rPr>
              <a:t>Akach</a:t>
            </a:r>
            <a:r>
              <a:rPr lang="da-DK" sz="2800" dirty="0">
                <a:solidFill>
                  <a:schemeClr val="tx1"/>
                </a:solidFill>
              </a:rPr>
              <a:t>, Amref Health Africa in Kenya</a:t>
            </a:r>
          </a:p>
          <a:p>
            <a:pPr algn="l"/>
            <a:r>
              <a:rPr lang="da-DK" sz="2800" b="1" dirty="0">
                <a:solidFill>
                  <a:schemeClr val="tx1"/>
                </a:solidFill>
              </a:rPr>
              <a:t>Elijah Mbiti</a:t>
            </a:r>
            <a:r>
              <a:rPr lang="da-DK" sz="2800" dirty="0">
                <a:solidFill>
                  <a:schemeClr val="tx1"/>
                </a:solidFill>
              </a:rPr>
              <a:t>, Micronutrient Initiative Kenya Office</a:t>
            </a:r>
          </a:p>
          <a:p>
            <a:pPr algn="l"/>
            <a:r>
              <a:rPr lang="da-DK" sz="2800" b="1" dirty="0">
                <a:solidFill>
                  <a:schemeClr val="tx1"/>
                </a:solidFill>
              </a:rPr>
              <a:t>Josphat Mutua</a:t>
            </a:r>
            <a:r>
              <a:rPr lang="da-DK" sz="2800" dirty="0">
                <a:solidFill>
                  <a:schemeClr val="tx1"/>
                </a:solidFill>
              </a:rPr>
              <a:t>, NCAHU MoH Headquarters</a:t>
            </a:r>
          </a:p>
          <a:p>
            <a:pPr algn="l"/>
            <a:r>
              <a:rPr lang="da-DK" sz="2800" b="1" dirty="0">
                <a:solidFill>
                  <a:schemeClr val="tx1"/>
                </a:solidFill>
              </a:rPr>
              <a:t>Esther Chula</a:t>
            </a:r>
            <a:r>
              <a:rPr lang="da-DK" sz="2800" dirty="0">
                <a:solidFill>
                  <a:schemeClr val="tx1"/>
                </a:solidFill>
              </a:rPr>
              <a:t>, SCMOH Narok South Sub-County</a:t>
            </a:r>
          </a:p>
          <a:p>
            <a:pPr algn="l"/>
            <a:r>
              <a:rPr lang="da-DK" sz="2800" b="1" dirty="0">
                <a:solidFill>
                  <a:schemeClr val="tx1"/>
                </a:solidFill>
              </a:rPr>
              <a:t>Jacqueline Kung`u</a:t>
            </a:r>
            <a:r>
              <a:rPr lang="da-DK" sz="2800" dirty="0">
                <a:solidFill>
                  <a:schemeClr val="tx1"/>
                </a:solidFill>
              </a:rPr>
              <a:t>, Micronutrient Initiative Regional Office</a:t>
            </a:r>
          </a:p>
          <a:p>
            <a:endParaRPr lang="da-DK" sz="28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16073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97600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4619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5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Use of </a:t>
            </a:r>
            <a:r>
              <a:rPr lang="en-GB" sz="3200" dirty="0" smtClean="0">
                <a:solidFill>
                  <a:schemeClr val="bg1"/>
                </a:solidFill>
              </a:rPr>
              <a:t>Zinc only and ORS only </a:t>
            </a:r>
            <a:r>
              <a:rPr lang="en-GB" sz="3200" dirty="0">
                <a:solidFill>
                  <a:schemeClr val="bg1"/>
                </a:solidFill>
              </a:rPr>
              <a:t>among children experiencing </a:t>
            </a:r>
            <a:r>
              <a:rPr lang="en-GB" sz="3200" dirty="0" smtClean="0">
                <a:solidFill>
                  <a:schemeClr val="bg1"/>
                </a:solidFill>
              </a:rPr>
              <a:t>diarrhoea </a:t>
            </a:r>
            <a:r>
              <a:rPr lang="en-GB" sz="3200" dirty="0">
                <a:solidFill>
                  <a:schemeClr val="bg1"/>
                </a:solidFill>
              </a:rPr>
              <a:t>in the last two weeks by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Chart 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578548"/>
            <a:ext cx="30448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Chart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359" y="1581546"/>
            <a:ext cx="30448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28184" y="1618932"/>
            <a:ext cx="2915816" cy="4524315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Zinc Only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Overall use of zinc only at baseline was 1.1% and 2.4% at end-line (8% KNBS </a:t>
            </a:r>
            <a:r>
              <a:rPr lang="en-GB" i="1" dirty="0" smtClean="0"/>
              <a:t>et al,</a:t>
            </a:r>
            <a:r>
              <a:rPr lang="en-GB" dirty="0" smtClean="0"/>
              <a:t> 2014)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Increase higher in control than Intervention</a:t>
            </a:r>
            <a:endParaRPr lang="en-GB" dirty="0"/>
          </a:p>
          <a:p>
            <a:r>
              <a:rPr lang="en-GB" b="1" dirty="0" smtClean="0"/>
              <a:t>ORS Only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Overall use of </a:t>
            </a:r>
            <a:r>
              <a:rPr lang="en-GB" dirty="0" smtClean="0"/>
              <a:t>ORS </a:t>
            </a:r>
            <a:r>
              <a:rPr lang="en-GB" dirty="0"/>
              <a:t>only at baseline was </a:t>
            </a:r>
            <a:r>
              <a:rPr lang="en-GB" dirty="0" smtClean="0"/>
              <a:t>35.8% </a:t>
            </a:r>
            <a:r>
              <a:rPr lang="en-GB" dirty="0"/>
              <a:t>and </a:t>
            </a:r>
            <a:r>
              <a:rPr lang="en-GB" dirty="0" smtClean="0"/>
              <a:t>29.6% </a:t>
            </a:r>
            <a:r>
              <a:rPr lang="en-GB" dirty="0"/>
              <a:t>at end-line </a:t>
            </a:r>
            <a:r>
              <a:rPr lang="da-DK" dirty="0" smtClean="0"/>
              <a:t>(xx% </a:t>
            </a:r>
            <a:r>
              <a:rPr lang="da-DK" dirty="0"/>
              <a:t>KNBS </a:t>
            </a:r>
            <a:r>
              <a:rPr lang="da-DK" i="1" dirty="0"/>
              <a:t>et al, </a:t>
            </a:r>
            <a:r>
              <a:rPr lang="da-DK" dirty="0"/>
              <a:t>2014)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A sharp decline observed in Intervention compared to slight increase for the control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979712" y="4653136"/>
            <a:ext cx="7393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(p&lt;0.001)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968239" y="2060848"/>
            <a:ext cx="1381125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Used Zinc only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11960" y="1942166"/>
            <a:ext cx="1381125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Used ORS only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Distribution of preferred sources of ORS and Zinc in management of </a:t>
            </a:r>
            <a:r>
              <a:rPr lang="en-GB" sz="3200" dirty="0" smtClean="0">
                <a:solidFill>
                  <a:schemeClr val="bg1"/>
                </a:solidFill>
              </a:rPr>
              <a:t>diarrhoea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080716"/>
              </p:ext>
            </p:extLst>
          </p:nvPr>
        </p:nvGraphicFramePr>
        <p:xfrm>
          <a:off x="349511" y="1628800"/>
          <a:ext cx="7999150" cy="42821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1690"/>
                <a:gridCol w="944677"/>
                <a:gridCol w="1202316"/>
                <a:gridCol w="944677"/>
                <a:gridCol w="944677"/>
                <a:gridCol w="1116436"/>
                <a:gridCol w="944677"/>
              </a:tblGrid>
              <a:tr h="29403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Characteristics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Baseline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End-line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040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Total (n=1,549)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Intervention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(n=787)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Control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(n=762)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Total (n=6,720)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Intervention (n=3,144)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Control (n=3,576)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03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Preferred ORS/zinc sources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Health facility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65.3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66.6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64.0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62.0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51.1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71.7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Shop/kiosk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13.9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15.0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12.9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Private clinic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7.5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7.4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Local school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Pharmacy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2.4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CHV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3.8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Church/Mosque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1.6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</a:tabLst>
                      </a:pPr>
                      <a:r>
                        <a:rPr lang="en-GB" sz="1800" dirty="0">
                          <a:effectLst/>
                        </a:rPr>
                        <a:t>	Others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6.1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6.3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2.8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806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Others</a:t>
                      </a:r>
                      <a:r>
                        <a:rPr lang="en-GB" sz="1400" dirty="0">
                          <a:effectLst/>
                        </a:rPr>
                        <a:t> sources; – home distribution and herbalist 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48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Willingness to buy </a:t>
            </a:r>
            <a:r>
              <a:rPr lang="en-GB" sz="3200" dirty="0" smtClean="0">
                <a:solidFill>
                  <a:schemeClr val="bg1"/>
                </a:solidFill>
              </a:rPr>
              <a:t>diarrhoea </a:t>
            </a:r>
            <a:r>
              <a:rPr lang="en-GB" sz="3200" dirty="0">
                <a:solidFill>
                  <a:schemeClr val="bg1"/>
                </a:solidFill>
              </a:rPr>
              <a:t>medicine at </a:t>
            </a:r>
            <a:r>
              <a:rPr lang="en-GB" sz="3200" dirty="0" err="1">
                <a:solidFill>
                  <a:schemeClr val="bg1"/>
                </a:solidFill>
              </a:rPr>
              <a:t>Kshs</a:t>
            </a:r>
            <a:r>
              <a:rPr lang="en-GB" sz="3200" dirty="0">
                <a:solidFill>
                  <a:schemeClr val="bg1"/>
                </a:solidFill>
              </a:rPr>
              <a:t> 50 by study arm</a:t>
            </a: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510807"/>
              </p:ext>
            </p:extLst>
          </p:nvPr>
        </p:nvGraphicFramePr>
        <p:xfrm>
          <a:off x="426368" y="1268760"/>
          <a:ext cx="7571184" cy="4732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0789"/>
                <a:gridCol w="969875"/>
                <a:gridCol w="1008112"/>
                <a:gridCol w="864096"/>
                <a:gridCol w="936104"/>
                <a:gridCol w="936104"/>
                <a:gridCol w="936104"/>
              </a:tblGrid>
              <a:tr h="20607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Characteristics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Baseline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End-line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151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Total (n=6,683)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Intervention (n=3,306)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Control (n=3,377)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 (n=6,720)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Intervention (n=3,144)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Control (n=3,576)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Will buy </a:t>
                      </a:r>
                      <a:r>
                        <a:rPr lang="en-GB" sz="1400" dirty="0" smtClean="0">
                          <a:effectLst/>
                        </a:rPr>
                        <a:t>diarrhoea </a:t>
                      </a:r>
                      <a:r>
                        <a:rPr lang="en-GB" sz="1400" dirty="0">
                          <a:effectLst/>
                        </a:rPr>
                        <a:t>medicine at 50/=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Yes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75.6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76.4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74.9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83.5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85.8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81.5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No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23.6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Amount willing to buy if &lt;50/= (n=2,677)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effectLst/>
                        </a:rPr>
                        <a:t> </a:t>
                      </a:r>
                      <a:r>
                        <a:rPr lang="en-GB" sz="1600" baseline="0" dirty="0" smtClean="0">
                          <a:effectLst/>
                        </a:rPr>
                        <a:t>                </a:t>
                      </a:r>
                      <a:r>
                        <a:rPr lang="en-GB" sz="1600" dirty="0" smtClean="0">
                          <a:effectLst/>
                        </a:rPr>
                        <a:t>None </a:t>
                      </a:r>
                      <a:r>
                        <a:rPr lang="en-GB" sz="1600" dirty="0">
                          <a:effectLst/>
                        </a:rPr>
                        <a:t>(free)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26.8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25.1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 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 10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17.0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18.9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18.6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27.6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 15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 20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37.1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33.4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40.7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28.7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 25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Kshs 30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12.5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23.3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Kshs 35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	Kshs 40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6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Conclusions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3528" y="1107896"/>
            <a:ext cx="84249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b="1" dirty="0"/>
              <a:t>Some positive </a:t>
            </a:r>
            <a:r>
              <a:rPr lang="en-GB" sz="2600" b="1" dirty="0" smtClean="0"/>
              <a:t>attitudes and practices </a:t>
            </a:r>
            <a:r>
              <a:rPr lang="en-GB" sz="2000" dirty="0" err="1" smtClean="0"/>
              <a:t>e.g</a:t>
            </a:r>
            <a:r>
              <a:rPr lang="en-GB" sz="2000" dirty="0" smtClean="0"/>
              <a:t> </a:t>
            </a:r>
            <a:r>
              <a:rPr lang="en-GB" sz="2000" dirty="0"/>
              <a:t>improved hygiene, covering of drinking water, use of dish racks, clean compound, increased latrine coverage </a:t>
            </a:r>
            <a:r>
              <a:rPr lang="en-GB" sz="2000" dirty="0" err="1"/>
              <a:t>etc</a:t>
            </a:r>
            <a:r>
              <a:rPr lang="en-GB" sz="2000" dirty="0"/>
              <a:t> </a:t>
            </a:r>
            <a:r>
              <a:rPr lang="en-GB" sz="2600" dirty="0" smtClean="0"/>
              <a:t>will </a:t>
            </a:r>
            <a:r>
              <a:rPr lang="en-GB" sz="2600" dirty="0"/>
              <a:t>contribute to diarrhoea reduction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Empowerment of mothers and caregivers increased to &gt;20% the knowledge </a:t>
            </a:r>
            <a:r>
              <a:rPr lang="en-GB" sz="2600" dirty="0"/>
              <a:t>on diarrhoea home management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/>
              <a:t>Declining diarrhoea prevalence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/>
              <a:t>Improved practices in diarrhoea management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/>
              <a:t>Alternative mechanisms for delivery of ORS and Zinc contributing </a:t>
            </a:r>
            <a:r>
              <a:rPr lang="en-GB" sz="2600" dirty="0" smtClean="0"/>
              <a:t>to &gt;20% to </a:t>
            </a:r>
            <a:r>
              <a:rPr lang="en-GB" sz="2600" dirty="0"/>
              <a:t>its use in diarrhoea management</a:t>
            </a:r>
          </a:p>
        </p:txBody>
      </p:sp>
    </p:spTree>
    <p:extLst>
      <p:ext uri="{BB962C8B-B14F-4D97-AF65-F5344CB8AC3E}">
        <p14:creationId xmlns:p14="http://schemas.microsoft.com/office/powerpoint/2010/main" val="27611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Recommendations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87" y="5993704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-1503759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Some </a:t>
            </a:r>
            <a:r>
              <a:rPr lang="en-GB" dirty="0"/>
              <a:t>positive practices </a:t>
            </a:r>
            <a:r>
              <a:rPr lang="en-GB" dirty="0" err="1" smtClean="0"/>
              <a:t>eg</a:t>
            </a:r>
            <a:r>
              <a:rPr lang="en-GB" dirty="0" smtClean="0"/>
              <a:t> improved hygiene, covering of drinking water, use of dish racks, clean compound, increased latrine coverage </a:t>
            </a:r>
            <a:r>
              <a:rPr lang="en-GB" dirty="0" err="1" smtClean="0"/>
              <a:t>etc</a:t>
            </a:r>
            <a:r>
              <a:rPr lang="en-GB" dirty="0" smtClean="0"/>
              <a:t> all will contribute to diarrhoea reduction</a:t>
            </a:r>
          </a:p>
          <a:p>
            <a:endParaRPr lang="en-GB" dirty="0"/>
          </a:p>
          <a:p>
            <a:r>
              <a:rPr lang="en-GB" dirty="0" smtClean="0"/>
              <a:t>Increased knowledge </a:t>
            </a:r>
            <a:r>
              <a:rPr lang="en-GB" dirty="0"/>
              <a:t>on </a:t>
            </a:r>
            <a:r>
              <a:rPr lang="en-GB" dirty="0" smtClean="0"/>
              <a:t>diarrhoea home management</a:t>
            </a:r>
          </a:p>
          <a:p>
            <a:endParaRPr lang="en-GB" dirty="0"/>
          </a:p>
          <a:p>
            <a:r>
              <a:rPr lang="en-GB" dirty="0" smtClean="0"/>
              <a:t>Declining diarrhoea prevalence  </a:t>
            </a:r>
          </a:p>
          <a:p>
            <a:endParaRPr lang="en-GB" dirty="0"/>
          </a:p>
          <a:p>
            <a:r>
              <a:rPr lang="en-GB" dirty="0" smtClean="0"/>
              <a:t>Improved practices in diarrhoea management </a:t>
            </a:r>
          </a:p>
          <a:p>
            <a:endParaRPr lang="en-GB" dirty="0"/>
          </a:p>
          <a:p>
            <a:r>
              <a:rPr lang="en-GB" dirty="0" smtClean="0"/>
              <a:t>Alternative mechanisms for delivery of ORS and Zinc contributing to its use in diarrhoea management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3528" y="1305342"/>
            <a:ext cx="842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b="1" dirty="0" smtClean="0"/>
              <a:t>Scale-up </a:t>
            </a:r>
            <a:r>
              <a:rPr lang="en-GB" sz="2600" dirty="0" smtClean="0"/>
              <a:t>the innovative mechanisms of delivery of ORS and Zinc especially the hard to reach communities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b="1" dirty="0"/>
              <a:t> </a:t>
            </a:r>
            <a:r>
              <a:rPr lang="en-GB" sz="2600" b="1" dirty="0" smtClean="0"/>
              <a:t>Integrated health promotion </a:t>
            </a:r>
            <a:r>
              <a:rPr lang="en-GB" sz="2600" dirty="0" smtClean="0"/>
              <a:t>activities using existing community structures for expanded gains in diarrhoea management (WASH and CLTS)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Supply chain for ORS and Zinc be agreed with the full participation of communities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Train shopkeepers and other ORS dispensers using the already tested curriculum and trainer’s guide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2051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Acknowledgement 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87" y="5993704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-1503759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Some </a:t>
            </a:r>
            <a:r>
              <a:rPr lang="en-GB" dirty="0"/>
              <a:t>positive practices </a:t>
            </a:r>
            <a:r>
              <a:rPr lang="en-GB" dirty="0" err="1" smtClean="0"/>
              <a:t>eg</a:t>
            </a:r>
            <a:r>
              <a:rPr lang="en-GB" dirty="0" smtClean="0"/>
              <a:t> improved hygiene, covering of drinking water, use of dish racks, clean compound, increased latrine coverage </a:t>
            </a:r>
            <a:r>
              <a:rPr lang="en-GB" dirty="0" err="1" smtClean="0"/>
              <a:t>etc</a:t>
            </a:r>
            <a:r>
              <a:rPr lang="en-GB" dirty="0" smtClean="0"/>
              <a:t> all will contribute to diarrhoea reduction</a:t>
            </a:r>
          </a:p>
          <a:p>
            <a:endParaRPr lang="en-GB" dirty="0"/>
          </a:p>
          <a:p>
            <a:r>
              <a:rPr lang="en-GB" dirty="0" smtClean="0"/>
              <a:t>Increased knowledge </a:t>
            </a:r>
            <a:r>
              <a:rPr lang="en-GB" dirty="0"/>
              <a:t>on </a:t>
            </a:r>
            <a:r>
              <a:rPr lang="en-GB" dirty="0" smtClean="0"/>
              <a:t>diarrhoea home management</a:t>
            </a:r>
          </a:p>
          <a:p>
            <a:endParaRPr lang="en-GB" dirty="0"/>
          </a:p>
          <a:p>
            <a:r>
              <a:rPr lang="en-GB" dirty="0" smtClean="0"/>
              <a:t>Declining diarrhoea prevalence  </a:t>
            </a:r>
          </a:p>
          <a:p>
            <a:endParaRPr lang="en-GB" dirty="0"/>
          </a:p>
          <a:p>
            <a:r>
              <a:rPr lang="en-GB" dirty="0" smtClean="0"/>
              <a:t>Improved practices in diarrhoea management </a:t>
            </a:r>
          </a:p>
          <a:p>
            <a:endParaRPr lang="en-GB" dirty="0"/>
          </a:p>
          <a:p>
            <a:r>
              <a:rPr lang="en-GB" dirty="0" smtClean="0"/>
              <a:t>Alternative mechanisms for delivery of ORS and Zinc contributing to its use in diarrhoea management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3528" y="1052736"/>
            <a:ext cx="842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Ministry of Health for prioritizing caregivers’ access to ORS and Zinc as a research issue for Kenya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Micronutrient Initiative and Amref Health Africa for co-funding the study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b="1" dirty="0"/>
              <a:t> </a:t>
            </a:r>
            <a:r>
              <a:rPr lang="en-GB" sz="2600" dirty="0" err="1" smtClean="0"/>
              <a:t>Narok</a:t>
            </a:r>
            <a:r>
              <a:rPr lang="en-GB" sz="2600" dirty="0" smtClean="0"/>
              <a:t> County Government for enormous support at the local level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The Mothers of </a:t>
            </a:r>
            <a:r>
              <a:rPr lang="en-GB" sz="2600" dirty="0" err="1" smtClean="0"/>
              <a:t>Narok</a:t>
            </a:r>
            <a:r>
              <a:rPr lang="en-GB" sz="2600" dirty="0" smtClean="0"/>
              <a:t> Sub County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600" dirty="0" smtClean="0"/>
              <a:t>Shopkeepers and other ORS and Zinc dispensers for their time and service to mothers of </a:t>
            </a:r>
            <a:r>
              <a:rPr lang="en-GB" sz="2600" dirty="0" err="1" smtClean="0"/>
              <a:t>Narok</a:t>
            </a:r>
            <a:r>
              <a:rPr lang="en-GB" sz="2600" dirty="0" smtClean="0"/>
              <a:t> South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417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Recommendations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-1503759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Some </a:t>
            </a:r>
            <a:r>
              <a:rPr lang="en-GB" dirty="0"/>
              <a:t>positive practices </a:t>
            </a:r>
            <a:r>
              <a:rPr lang="en-GB" dirty="0" err="1" smtClean="0"/>
              <a:t>eg</a:t>
            </a:r>
            <a:r>
              <a:rPr lang="en-GB" dirty="0" smtClean="0"/>
              <a:t> improved hygiene, covering of drinking water, use of dish racks, clean compound, increased latrine coverage </a:t>
            </a:r>
            <a:r>
              <a:rPr lang="en-GB" dirty="0" err="1" smtClean="0"/>
              <a:t>etc</a:t>
            </a:r>
            <a:r>
              <a:rPr lang="en-GB" dirty="0" smtClean="0"/>
              <a:t> all will contribute to diarrhoea reduction</a:t>
            </a:r>
          </a:p>
          <a:p>
            <a:endParaRPr lang="en-GB" dirty="0"/>
          </a:p>
          <a:p>
            <a:r>
              <a:rPr lang="en-GB" dirty="0" smtClean="0"/>
              <a:t>Increased knowledge </a:t>
            </a:r>
            <a:r>
              <a:rPr lang="en-GB" dirty="0"/>
              <a:t>on </a:t>
            </a:r>
            <a:r>
              <a:rPr lang="en-GB" dirty="0" smtClean="0"/>
              <a:t>diarrhoea home management</a:t>
            </a:r>
          </a:p>
          <a:p>
            <a:endParaRPr lang="en-GB" dirty="0"/>
          </a:p>
          <a:p>
            <a:r>
              <a:rPr lang="en-GB" dirty="0" smtClean="0"/>
              <a:t>Declining diarrhoea prevalence  </a:t>
            </a:r>
          </a:p>
          <a:p>
            <a:endParaRPr lang="en-GB" dirty="0"/>
          </a:p>
          <a:p>
            <a:r>
              <a:rPr lang="en-GB" dirty="0" smtClean="0"/>
              <a:t>Improved practices in diarrhoea management </a:t>
            </a:r>
          </a:p>
          <a:p>
            <a:endParaRPr lang="en-GB" dirty="0"/>
          </a:p>
          <a:p>
            <a:r>
              <a:rPr lang="en-GB" dirty="0" smtClean="0"/>
              <a:t>Alternative mechanisms for delivery of ORS and Zinc contributing to its use in diarrhoea management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3528" y="1305342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600" dirty="0" smtClean="0"/>
          </a:p>
          <a:p>
            <a:pPr algn="ctr"/>
            <a:r>
              <a:rPr lang="en-GB" sz="2600" b="1" i="1" dirty="0" smtClean="0"/>
              <a:t>Thank you,</a:t>
            </a:r>
          </a:p>
          <a:p>
            <a:pPr algn="ctr"/>
            <a:endParaRPr lang="en-GB" sz="2600" b="1" i="1" dirty="0" smtClean="0"/>
          </a:p>
          <a:p>
            <a:pPr algn="ctr"/>
            <a:r>
              <a:rPr lang="en-GB" sz="2600" b="1" i="1" dirty="0" err="1" smtClean="0"/>
              <a:t>Asanteni</a:t>
            </a:r>
            <a:r>
              <a:rPr lang="en-GB" sz="2600" b="1" i="1" dirty="0" smtClean="0"/>
              <a:t> Sana </a:t>
            </a:r>
          </a:p>
          <a:p>
            <a:pPr algn="ctr"/>
            <a:endParaRPr lang="en-GB" sz="2600" dirty="0"/>
          </a:p>
          <a:p>
            <a:pPr algn="ctr"/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6166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93610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Introduction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964488" cy="4680520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  <a:ea typeface="Calibri"/>
                <a:cs typeface="Times New Roman"/>
              </a:rPr>
              <a:t>Diarrhoea </a:t>
            </a:r>
            <a:r>
              <a:rPr lang="en-GB" sz="2800" dirty="0">
                <a:solidFill>
                  <a:schemeClr val="tx1"/>
                </a:solidFill>
                <a:ea typeface="Calibri"/>
                <a:cs typeface="Times New Roman"/>
              </a:rPr>
              <a:t>contributes </a:t>
            </a:r>
            <a:r>
              <a:rPr lang="en-GB" sz="2800" dirty="0" smtClean="0">
                <a:solidFill>
                  <a:schemeClr val="tx1"/>
                </a:solidFill>
                <a:ea typeface="Calibri"/>
                <a:cs typeface="Times New Roman"/>
              </a:rPr>
              <a:t>to &gt; 20% U5 mortality </a:t>
            </a:r>
            <a:r>
              <a:rPr lang="en-GB" sz="1400" dirty="0" smtClean="0">
                <a:solidFill>
                  <a:schemeClr val="tx1"/>
                </a:solidFill>
                <a:ea typeface="Calibri"/>
                <a:cs typeface="Times New Roman"/>
              </a:rPr>
              <a:t>(</a:t>
            </a:r>
            <a:r>
              <a:rPr lang="en-GB" sz="1400" dirty="0" smtClean="0">
                <a:solidFill>
                  <a:schemeClr val="tx1"/>
                </a:solidFill>
              </a:rPr>
              <a:t>MOPHS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dirty="0" smtClean="0">
                <a:solidFill>
                  <a:schemeClr val="tx1"/>
                </a:solidFill>
              </a:rPr>
              <a:t>2010)</a:t>
            </a:r>
            <a:r>
              <a:rPr lang="en-GB" sz="1400" dirty="0" smtClean="0">
                <a:solidFill>
                  <a:schemeClr val="tx1"/>
                </a:solidFill>
                <a:ea typeface="Calibri"/>
                <a:cs typeface="Times New Roman"/>
              </a:rPr>
              <a:t> 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da-DK" sz="2800" dirty="0" smtClean="0">
                <a:solidFill>
                  <a:schemeClr val="tx1"/>
                </a:solidFill>
              </a:rPr>
              <a:t>ORS &amp; Zinc can prevent diarrhoea child deaths by 93% and 21% </a:t>
            </a:r>
            <a:r>
              <a:rPr lang="da-DK" sz="1400" dirty="0" smtClean="0">
                <a:solidFill>
                  <a:schemeClr val="tx1"/>
                </a:solidFill>
              </a:rPr>
              <a:t>(UNICEF &amp; WHO 2010)</a:t>
            </a:r>
            <a:r>
              <a:rPr lang="da-DK" sz="2800" dirty="0" smtClean="0">
                <a:solidFill>
                  <a:schemeClr val="tx1"/>
                </a:solidFill>
              </a:rPr>
              <a:t>  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Access to ORS &amp; </a:t>
            </a:r>
            <a:r>
              <a:rPr lang="en-GB" sz="2800" dirty="0">
                <a:solidFill>
                  <a:schemeClr val="tx1"/>
                </a:solidFill>
              </a:rPr>
              <a:t>Zinc at community </a:t>
            </a:r>
            <a:r>
              <a:rPr lang="en-GB" sz="2800" dirty="0" smtClean="0">
                <a:solidFill>
                  <a:schemeClr val="tx1"/>
                </a:solidFill>
              </a:rPr>
              <a:t>is a bottleneck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Although 80% mothers know ORS, 39</a:t>
            </a:r>
            <a:r>
              <a:rPr lang="en-GB" sz="2800" dirty="0">
                <a:solidFill>
                  <a:schemeClr val="tx1"/>
                </a:solidFill>
              </a:rPr>
              <a:t>% </a:t>
            </a:r>
            <a:r>
              <a:rPr lang="en-GB" sz="2800" dirty="0" smtClean="0">
                <a:solidFill>
                  <a:schemeClr val="tx1"/>
                </a:solidFill>
              </a:rPr>
              <a:t>with </a:t>
            </a:r>
            <a:r>
              <a:rPr lang="en-GB" sz="2800" dirty="0">
                <a:solidFill>
                  <a:schemeClr val="tx1"/>
                </a:solidFill>
              </a:rPr>
              <a:t>diarrhoea received ORS treatment </a:t>
            </a:r>
            <a:r>
              <a:rPr lang="en-GB" sz="1400" dirty="0">
                <a:solidFill>
                  <a:schemeClr val="tx1"/>
                </a:solidFill>
              </a:rPr>
              <a:t>(KNBS </a:t>
            </a:r>
            <a:r>
              <a:rPr lang="en-GB" sz="1400" i="1" dirty="0">
                <a:solidFill>
                  <a:schemeClr val="tx1"/>
                </a:solidFill>
              </a:rPr>
              <a:t>et al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dirty="0" smtClean="0">
                <a:solidFill>
                  <a:schemeClr val="tx1"/>
                </a:solidFill>
              </a:rPr>
              <a:t>2010)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&lt;1% of children received zinc supplements </a:t>
            </a:r>
            <a:r>
              <a:rPr lang="en-GB" sz="1400" dirty="0" smtClean="0">
                <a:solidFill>
                  <a:schemeClr val="tx1"/>
                </a:solidFill>
              </a:rPr>
              <a:t>(KNBS, 2010) </a:t>
            </a:r>
            <a:r>
              <a:rPr lang="en-GB" sz="2800" dirty="0" smtClean="0">
                <a:solidFill>
                  <a:schemeClr val="tx1"/>
                </a:solidFill>
              </a:rPr>
              <a:t>Increased to 8% </a:t>
            </a:r>
            <a:r>
              <a:rPr lang="en-GB" sz="1400" dirty="0" smtClean="0">
                <a:solidFill>
                  <a:schemeClr val="tx1"/>
                </a:solidFill>
              </a:rPr>
              <a:t>(KNBS, 2014) 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For 2 reasons: </a:t>
            </a:r>
            <a:r>
              <a:rPr lang="en-GB" sz="2800" dirty="0">
                <a:solidFill>
                  <a:schemeClr val="tx1"/>
                </a:solidFill>
              </a:rPr>
              <a:t>Zinc </a:t>
            </a:r>
            <a:r>
              <a:rPr lang="en-GB" sz="2800" dirty="0" smtClean="0">
                <a:solidFill>
                  <a:schemeClr val="tx1"/>
                </a:solidFill>
              </a:rPr>
              <a:t>not </a:t>
            </a:r>
            <a:r>
              <a:rPr lang="en-GB" sz="2800" dirty="0">
                <a:solidFill>
                  <a:schemeClr val="tx1"/>
                </a:solidFill>
              </a:rPr>
              <a:t>been </a:t>
            </a:r>
            <a:r>
              <a:rPr lang="en-GB" sz="2800" dirty="0" smtClean="0">
                <a:solidFill>
                  <a:schemeClr val="tx1"/>
                </a:solidFill>
              </a:rPr>
              <a:t>available </a:t>
            </a:r>
            <a:r>
              <a:rPr lang="en-GB" sz="2800" dirty="0">
                <a:solidFill>
                  <a:schemeClr val="tx1"/>
                </a:solidFill>
              </a:rPr>
              <a:t>at </a:t>
            </a:r>
            <a:r>
              <a:rPr lang="en-GB" sz="2800" dirty="0" smtClean="0">
                <a:solidFill>
                  <a:schemeClr val="tx1"/>
                </a:solidFill>
              </a:rPr>
              <a:t>facilities uniformly</a:t>
            </a:r>
            <a:r>
              <a:rPr lang="en-GB" sz="2800" dirty="0">
                <a:solidFill>
                  <a:schemeClr val="tx1"/>
                </a:solidFill>
              </a:rPr>
              <a:t>, and </a:t>
            </a:r>
            <a:r>
              <a:rPr lang="en-GB" sz="2800" dirty="0" smtClean="0">
                <a:solidFill>
                  <a:schemeClr val="tx1"/>
                </a:solidFill>
              </a:rPr>
              <a:t>limited knowledge about its use</a:t>
            </a:r>
            <a:endParaRPr lang="da-DK" sz="28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16073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97600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46198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7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Research Question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Can </a:t>
            </a:r>
            <a:r>
              <a:rPr lang="en-US" sz="2800" dirty="0"/>
              <a:t>implementation of an innovative mechanism for increasing the mothers’ access to ORS and Zinc and empowering </a:t>
            </a:r>
            <a:r>
              <a:rPr lang="en-US" sz="2800" dirty="0" smtClean="0"/>
              <a:t>mothers to use them appropriately, </a:t>
            </a:r>
            <a:r>
              <a:rPr lang="en-US" sz="2800" dirty="0"/>
              <a:t>lead to at least a 20% increase in the proportion of children with diarrhea who receive Zinc and ORS compared to routine programme implementation?</a:t>
            </a:r>
            <a:endParaRPr lang="en-GB" sz="2800" dirty="0"/>
          </a:p>
        </p:txBody>
      </p:sp>
      <p:pic>
        <p:nvPicPr>
          <p:cNvPr id="1026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173426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16384"/>
            <a:ext cx="849189" cy="74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8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Objectives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525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en-GB" sz="2800" dirty="0" smtClean="0"/>
              <a:t>Assess if distributing </a:t>
            </a:r>
            <a:r>
              <a:rPr lang="en-GB" sz="2800" dirty="0"/>
              <a:t>ORS and Zinc using non-health </a:t>
            </a:r>
            <a:r>
              <a:rPr lang="en-GB" sz="2800" dirty="0" smtClean="0"/>
              <a:t>channels will increase its use in diarrhoea management</a:t>
            </a:r>
          </a:p>
          <a:p>
            <a:pPr lvl="0">
              <a:buFont typeface="Wingdings" panose="05000000000000000000" pitchFamily="2" charset="2"/>
              <a:buChar char="q"/>
            </a:pPr>
            <a:endParaRPr lang="en-GB" sz="2800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en-GB" sz="2800" dirty="0" smtClean="0"/>
              <a:t>Establish if empowering </a:t>
            </a:r>
            <a:r>
              <a:rPr lang="en-GB" sz="2800" dirty="0"/>
              <a:t>mothers to correctly manage children under five years with </a:t>
            </a:r>
            <a:r>
              <a:rPr lang="en-GB" sz="2800" dirty="0" smtClean="0"/>
              <a:t>diarrhoea </a:t>
            </a:r>
            <a:r>
              <a:rPr lang="en-GB" sz="2800" dirty="0"/>
              <a:t>at </a:t>
            </a:r>
            <a:r>
              <a:rPr lang="en-GB" sz="2800" dirty="0" smtClean="0"/>
              <a:t>home will improve its use compared </a:t>
            </a:r>
            <a:r>
              <a:rPr lang="en-GB" sz="2800" dirty="0"/>
              <a:t>to routine programme </a:t>
            </a:r>
            <a:r>
              <a:rPr lang="en-GB" sz="2800" dirty="0" smtClean="0"/>
              <a:t>implementation</a:t>
            </a:r>
            <a:endParaRPr lang="en-GB" sz="2800" dirty="0"/>
          </a:p>
        </p:txBody>
      </p:sp>
      <p:pic>
        <p:nvPicPr>
          <p:cNvPr id="1026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173426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16384"/>
            <a:ext cx="849189" cy="74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bg1"/>
                </a:solidFill>
              </a:rPr>
              <a:t>Design: Cluster Randomised Controlled Trial</a:t>
            </a:r>
            <a:endParaRPr lang="en-GB" sz="3800" dirty="0">
              <a:solidFill>
                <a:schemeClr val="bg1"/>
              </a:solidFill>
            </a:endParaRPr>
          </a:p>
        </p:txBody>
      </p:sp>
      <p:pic>
        <p:nvPicPr>
          <p:cNvPr id="3074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955109"/>
            <a:ext cx="1065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85" y="1076170"/>
            <a:ext cx="7572548" cy="490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73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Methodology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GB" sz="2800" b="1" dirty="0" smtClean="0">
                <a:latin typeface="Times New Roman"/>
                <a:ea typeface="Calibri"/>
              </a:rPr>
              <a:t>Intervention: </a:t>
            </a:r>
            <a:r>
              <a:rPr lang="en-GB" sz="2000" dirty="0" err="1" smtClean="0">
                <a:latin typeface="Times New Roman"/>
                <a:ea typeface="Calibri"/>
              </a:rPr>
              <a:t>Enelerai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Olkinyei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Naikara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Entesekera</a:t>
            </a:r>
            <a:r>
              <a:rPr lang="en-GB" sz="2000" dirty="0">
                <a:latin typeface="Times New Roman"/>
                <a:ea typeface="Calibri"/>
              </a:rPr>
              <a:t> and </a:t>
            </a:r>
            <a:r>
              <a:rPr lang="en-GB" sz="2000" dirty="0" err="1" smtClean="0">
                <a:latin typeface="Times New Roman"/>
                <a:ea typeface="Calibri"/>
              </a:rPr>
              <a:t>Ereteti</a:t>
            </a:r>
            <a:r>
              <a:rPr lang="en-GB" sz="2000" dirty="0" smtClean="0">
                <a:latin typeface="Times New Roman"/>
                <a:ea typeface="Calibri"/>
              </a:rPr>
              <a:t>;</a:t>
            </a:r>
          </a:p>
          <a:p>
            <a:pPr marL="1143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GB" sz="2000" dirty="0" err="1" smtClean="0">
                <a:latin typeface="Times New Roman"/>
                <a:ea typeface="Calibri"/>
              </a:rPr>
              <a:t>Esoit</a:t>
            </a:r>
            <a:r>
              <a:rPr lang="en-GB" sz="2000" dirty="0" smtClean="0">
                <a:latin typeface="Times New Roman"/>
                <a:ea typeface="Calibri"/>
              </a:rPr>
              <a:t>, </a:t>
            </a:r>
            <a:r>
              <a:rPr lang="en-GB" sz="2000" dirty="0" err="1" smtClean="0">
                <a:latin typeface="Times New Roman"/>
                <a:ea typeface="Calibri"/>
              </a:rPr>
              <a:t>Melelo</a:t>
            </a:r>
            <a:r>
              <a:rPr lang="en-GB" sz="2000" dirty="0" smtClean="0">
                <a:latin typeface="Times New Roman"/>
                <a:ea typeface="Calibri"/>
              </a:rPr>
              <a:t>, </a:t>
            </a:r>
            <a:r>
              <a:rPr lang="en-GB" sz="2000" dirty="0" err="1" smtClean="0">
                <a:latin typeface="Times New Roman"/>
                <a:ea typeface="Calibri"/>
              </a:rPr>
              <a:t>Olchora-Oiruwa</a:t>
            </a:r>
            <a:r>
              <a:rPr lang="en-GB" sz="2000" dirty="0" smtClean="0">
                <a:latin typeface="Times New Roman"/>
                <a:ea typeface="Calibri"/>
              </a:rPr>
              <a:t>, </a:t>
            </a:r>
            <a:r>
              <a:rPr lang="en-GB" sz="2000" dirty="0" err="1" smtClean="0">
                <a:latin typeface="Times New Roman"/>
                <a:ea typeface="Calibri"/>
              </a:rPr>
              <a:t>Rongena</a:t>
            </a:r>
            <a:r>
              <a:rPr lang="en-GB" sz="2000" dirty="0" smtClean="0">
                <a:latin typeface="Times New Roman"/>
                <a:ea typeface="Calibri"/>
              </a:rPr>
              <a:t>, Mara </a:t>
            </a:r>
            <a:r>
              <a:rPr lang="en-GB" sz="2000" dirty="0" err="1" smtClean="0">
                <a:latin typeface="Times New Roman"/>
                <a:ea typeface="Calibri"/>
              </a:rPr>
              <a:t>rienta</a:t>
            </a:r>
            <a:r>
              <a:rPr lang="en-GB" sz="2000" dirty="0" smtClean="0">
                <a:latin typeface="Times New Roman"/>
                <a:ea typeface="Calibri"/>
              </a:rPr>
              <a:t>, </a:t>
            </a:r>
            <a:r>
              <a:rPr lang="en-GB" sz="2000" dirty="0" err="1" smtClean="0">
                <a:latin typeface="Times New Roman"/>
                <a:ea typeface="Calibri"/>
              </a:rPr>
              <a:t>Oloirwa</a:t>
            </a:r>
            <a:endParaRPr lang="en-GB" sz="2000" dirty="0">
              <a:latin typeface="Times New Roman"/>
              <a:ea typeface="Calibri"/>
            </a:endParaRPr>
          </a:p>
          <a:p>
            <a:pPr marL="11430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en-GB" sz="2000" dirty="0" smtClean="0">
              <a:latin typeface="Times New Roman"/>
              <a:ea typeface="Calibri"/>
            </a:endParaRP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GB" sz="2800" b="1" dirty="0" smtClean="0">
                <a:latin typeface="Times New Roman"/>
                <a:ea typeface="Calibri"/>
              </a:rPr>
              <a:t>Control: </a:t>
            </a:r>
            <a:r>
              <a:rPr lang="en-GB" sz="2000" dirty="0" err="1" smtClean="0">
                <a:latin typeface="Times New Roman"/>
                <a:ea typeface="Calibri"/>
              </a:rPr>
              <a:t>Lemek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Elangata</a:t>
            </a:r>
            <a:r>
              <a:rPr lang="en-GB" sz="2000" dirty="0">
                <a:latin typeface="Times New Roman"/>
                <a:ea typeface="Calibri"/>
              </a:rPr>
              <a:t> </a:t>
            </a:r>
            <a:r>
              <a:rPr lang="en-GB" sz="2000" dirty="0" err="1">
                <a:latin typeface="Times New Roman"/>
                <a:ea typeface="Calibri"/>
              </a:rPr>
              <a:t>Enterit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Nkorinkori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Enkutoto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Maji</a:t>
            </a:r>
            <a:r>
              <a:rPr lang="en-GB" sz="2000" dirty="0">
                <a:latin typeface="Times New Roman"/>
                <a:ea typeface="Calibri"/>
              </a:rPr>
              <a:t> </a:t>
            </a:r>
            <a:r>
              <a:rPr lang="en-GB" sz="2000" dirty="0" smtClean="0">
                <a:latin typeface="Times New Roman"/>
                <a:ea typeface="Calibri"/>
              </a:rPr>
              <a:t>Moto,  </a:t>
            </a:r>
            <a:r>
              <a:rPr lang="en-GB" sz="2000" dirty="0" err="1">
                <a:latin typeface="Times New Roman"/>
                <a:ea typeface="Calibri"/>
              </a:rPr>
              <a:t>Morijo</a:t>
            </a:r>
            <a:r>
              <a:rPr lang="en-GB" sz="2000" dirty="0">
                <a:latin typeface="Times New Roman"/>
                <a:ea typeface="Calibri"/>
              </a:rPr>
              <a:t> </a:t>
            </a:r>
            <a:r>
              <a:rPr lang="en-GB" sz="2000" dirty="0" err="1" smtClean="0">
                <a:latin typeface="Times New Roman"/>
                <a:ea typeface="Calibri"/>
              </a:rPr>
              <a:t>Loita</a:t>
            </a:r>
            <a:r>
              <a:rPr lang="en-GB" sz="2000" dirty="0" smtClean="0">
                <a:latin typeface="Times New Roman"/>
                <a:ea typeface="Calibri"/>
              </a:rPr>
              <a:t>; </a:t>
            </a:r>
            <a:r>
              <a:rPr lang="en-GB" sz="2000" dirty="0" err="1" smtClean="0">
                <a:latin typeface="Times New Roman"/>
                <a:ea typeface="Calibri"/>
              </a:rPr>
              <a:t>Siana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Mogoimet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Olkiriane</a:t>
            </a:r>
            <a:r>
              <a:rPr lang="en-GB" sz="2000" dirty="0">
                <a:latin typeface="Times New Roman"/>
                <a:ea typeface="Calibri"/>
              </a:rPr>
              <a:t>, </a:t>
            </a:r>
            <a:r>
              <a:rPr lang="en-GB" sz="2000" dirty="0" err="1">
                <a:latin typeface="Times New Roman"/>
                <a:ea typeface="Calibri"/>
              </a:rPr>
              <a:t>Sagamian</a:t>
            </a:r>
            <a:r>
              <a:rPr lang="en-GB" sz="2000" dirty="0">
                <a:latin typeface="Times New Roman"/>
                <a:ea typeface="Calibri"/>
              </a:rPr>
              <a:t> </a:t>
            </a:r>
            <a:r>
              <a:rPr lang="en-GB" sz="2000" dirty="0" err="1" smtClean="0">
                <a:latin typeface="Times New Roman"/>
                <a:ea typeface="Calibri"/>
              </a:rPr>
              <a:t>Nkoilale</a:t>
            </a:r>
            <a:r>
              <a:rPr lang="en-GB" sz="2000" dirty="0">
                <a:latin typeface="Times New Roman"/>
                <a:ea typeface="Calibri"/>
              </a:rPr>
              <a:t>. </a:t>
            </a:r>
          </a:p>
          <a:p>
            <a:endParaRPr lang="en-US" sz="2800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2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Population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P</a:t>
            </a:r>
            <a:r>
              <a:rPr lang="en-GB" sz="2800" b="1" dirty="0" smtClean="0"/>
              <a:t>rimary: </a:t>
            </a:r>
            <a:r>
              <a:rPr lang="en-GB" sz="2800" dirty="0" smtClean="0"/>
              <a:t>children </a:t>
            </a:r>
            <a:r>
              <a:rPr lang="en-GB" sz="2800" dirty="0"/>
              <a:t>under the age of five with or without diarrhoea and their mothers or primary caregivers </a:t>
            </a:r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b="1" dirty="0" smtClean="0"/>
              <a:t>Secondary: </a:t>
            </a:r>
            <a:r>
              <a:rPr lang="en-GB" sz="2800" dirty="0" smtClean="0"/>
              <a:t>health </a:t>
            </a:r>
            <a:r>
              <a:rPr lang="en-GB" sz="2800" dirty="0"/>
              <a:t>facility workers, community leaders and other </a:t>
            </a:r>
            <a:r>
              <a:rPr lang="en-GB" sz="2800" dirty="0" smtClean="0"/>
              <a:t>key informants </a:t>
            </a:r>
            <a:r>
              <a:rPr lang="en-GB" sz="2800" dirty="0"/>
              <a:t>including school teachers and administrators, private sector business people, religious leaders, and traditional </a:t>
            </a:r>
            <a:r>
              <a:rPr lang="en-GB" sz="2800" dirty="0" smtClean="0"/>
              <a:t>healers  </a:t>
            </a:r>
            <a:endParaRPr lang="en-GB" sz="2800" dirty="0"/>
          </a:p>
          <a:p>
            <a:endParaRPr lang="en-GB" sz="2800" dirty="0"/>
          </a:p>
          <a:p>
            <a:endParaRPr lang="en-US" sz="2800" dirty="0" smtClean="0"/>
          </a:p>
        </p:txBody>
      </p:sp>
      <p:pic>
        <p:nvPicPr>
          <p:cNvPr id="4098" name="Picture 1" descr="Description: C:\Users\carolyne.khamala\Desktop\AMRE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6197600"/>
            <a:ext cx="11287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MI en_logo_colour-l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25" y="6296421"/>
            <a:ext cx="15906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143749"/>
            <a:ext cx="849210" cy="7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8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2164</TotalTime>
  <Words>3091</Words>
  <Application>Microsoft Office PowerPoint</Application>
  <PresentationFormat>On-screen Show (4:3)</PresentationFormat>
  <Paragraphs>1306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Effectiveness of expanded delivery mechanisms/ Channels and empowerment of caregivers on diarrhoea management of children under five years, Narok County, Kenya </vt:lpstr>
      <vt:lpstr>Study Investigators</vt:lpstr>
      <vt:lpstr>Introduction</vt:lpstr>
      <vt:lpstr>Research Question </vt:lpstr>
      <vt:lpstr>Objectives</vt:lpstr>
      <vt:lpstr>Design: Cluster Randomised Controlled Trial</vt:lpstr>
      <vt:lpstr>Methodology </vt:lpstr>
      <vt:lpstr>Population</vt:lpstr>
      <vt:lpstr>Intervention package </vt:lpstr>
      <vt:lpstr>Intervention package </vt:lpstr>
      <vt:lpstr>Intervention package </vt:lpstr>
      <vt:lpstr>Intervention package </vt:lpstr>
      <vt:lpstr>ORS &amp; Zinc delivery mechanism: implementation process</vt:lpstr>
      <vt:lpstr>Data Collection</vt:lpstr>
      <vt:lpstr>Data analysis and Ethical Issues</vt:lpstr>
      <vt:lpstr>Percentage distribution of selected socio-demographic characteristics of the respondents by survey and study arm</vt:lpstr>
      <vt:lpstr>Percentage distribution of selected socio-demographic characteristics of children by survey and study arm</vt:lpstr>
      <vt:lpstr>Percentage accessibility to water source and households’ hygiene and sanitation by survey and study arm</vt:lpstr>
      <vt:lpstr>Percentage accessibility to water source and households’ hygiene and sanitation by survey and study arm</vt:lpstr>
      <vt:lpstr>Percentage accessibility to water source and households’ hygiene and sanitation by survey and study arm</vt:lpstr>
      <vt:lpstr>Latrine coverage by study arm and Ethnicity</vt:lpstr>
      <vt:lpstr>Source of knowledge on diarrhoea prevention and treatment by study arm and survey </vt:lpstr>
      <vt:lpstr>Knowledge of where caregivers/mothers can obtain ORS and Zinc by survey and study arm</vt:lpstr>
      <vt:lpstr>Adequate knowledge on management of diarrhoea among mothers/ caregivers of the children by study arm</vt:lpstr>
      <vt:lpstr>Summary of the Qualitative Findings at both Baseline and End-line</vt:lpstr>
      <vt:lpstr>Prevalence of diarrhoea</vt:lpstr>
      <vt:lpstr>Action taken during diarrhoea  by study arm and survey</vt:lpstr>
      <vt:lpstr>Use of ORS and Zinc among children experiencing diarrhoea in the last two weeks by study arm</vt:lpstr>
      <vt:lpstr>Use of Zinc only and ORS only among children experiencing diarrhoea in the last two weeks by study arm</vt:lpstr>
      <vt:lpstr>Distribution of preferred sources of ORS and Zinc in management of diarrhoea</vt:lpstr>
      <vt:lpstr>Willingness to buy diarrhoea medicine at Kshs 50 by study arm</vt:lpstr>
      <vt:lpstr>Conclusions</vt:lpstr>
      <vt:lpstr>Recommendations</vt:lpstr>
      <vt:lpstr>Acknowledgement </vt:lpstr>
      <vt:lpstr>Recommendations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ORS/ Zinc Writer’s Workshop</dc:title>
  <dc:creator>Josephat Nyagero</dc:creator>
  <cp:lastModifiedBy>Josephat Nyagero</cp:lastModifiedBy>
  <cp:revision>92</cp:revision>
  <dcterms:created xsi:type="dcterms:W3CDTF">2015-09-07T04:37:36Z</dcterms:created>
  <dcterms:modified xsi:type="dcterms:W3CDTF">2015-09-29T04:21:38Z</dcterms:modified>
</cp:coreProperties>
</file>